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83" r:id="rId2"/>
    <p:sldId id="284" r:id="rId3"/>
    <p:sldId id="302" r:id="rId4"/>
    <p:sldId id="341" r:id="rId5"/>
    <p:sldId id="342" r:id="rId6"/>
    <p:sldId id="308" r:id="rId7"/>
    <p:sldId id="309" r:id="rId8"/>
    <p:sldId id="289" r:id="rId9"/>
    <p:sldId id="329" r:id="rId10"/>
    <p:sldId id="293" r:id="rId11"/>
    <p:sldId id="294" r:id="rId12"/>
    <p:sldId id="291" r:id="rId13"/>
    <p:sldId id="350" r:id="rId14"/>
    <p:sldId id="311" r:id="rId15"/>
    <p:sldId id="295" r:id="rId16"/>
    <p:sldId id="343" r:id="rId17"/>
    <p:sldId id="297" r:id="rId18"/>
    <p:sldId id="344" r:id="rId19"/>
    <p:sldId id="345" r:id="rId20"/>
    <p:sldId id="346" r:id="rId21"/>
    <p:sldId id="347" r:id="rId22"/>
    <p:sldId id="348" r:id="rId23"/>
    <p:sldId id="349" r:id="rId24"/>
    <p:sldId id="298" r:id="rId25"/>
    <p:sldId id="330" r:id="rId26"/>
    <p:sldId id="301" r:id="rId27"/>
    <p:sldId id="257" r:id="rId28"/>
    <p:sldId id="256" r:id="rId29"/>
    <p:sldId id="259" r:id="rId30"/>
    <p:sldId id="258" r:id="rId31"/>
    <p:sldId id="260" r:id="rId32"/>
    <p:sldId id="261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8" r:id="rId47"/>
    <p:sldId id="326" r:id="rId48"/>
    <p:sldId id="327" r:id="rId49"/>
    <p:sldId id="299" r:id="rId50"/>
    <p:sldId id="312" r:id="rId51"/>
    <p:sldId id="331" r:id="rId52"/>
    <p:sldId id="335" r:id="rId53"/>
    <p:sldId id="333" r:id="rId54"/>
    <p:sldId id="334" r:id="rId55"/>
    <p:sldId id="300" r:id="rId56"/>
    <p:sldId id="336" r:id="rId57"/>
    <p:sldId id="337" r:id="rId58"/>
    <p:sldId id="338" r:id="rId59"/>
    <p:sldId id="339" r:id="rId60"/>
    <p:sldId id="353" r:id="rId61"/>
    <p:sldId id="340" r:id="rId62"/>
    <p:sldId id="304" r:id="rId63"/>
    <p:sldId id="351" r:id="rId64"/>
    <p:sldId id="352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gchul Park" initials="SP" lastIdx="1" clrIdx="0">
    <p:extLst>
      <p:ext uri="{19B8F6BF-5375-455C-9EA6-DF929625EA0E}">
        <p15:presenceInfo xmlns:p15="http://schemas.microsoft.com/office/powerpoint/2012/main" userId="2605f2b2d35bdf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CD8CFF"/>
    <a:srgbClr val="CC00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7E81CD-8F4F-4FEE-966C-94A8F80F1B3A}" v="27" dt="2021-02-28T12:57:54.379"/>
    <p1510:client id="{35463EAA-CEBB-4641-8CED-6FE5F1351998}" v="23" dt="2021-03-01T02:11:11.318"/>
    <p1510:client id="{8B693F8A-4B30-4DB3-A168-E5B19B657DFF}" v="1586" dt="2021-02-28T07:49:10.205"/>
    <p1510:client id="{E029745E-FD3B-4905-B094-3A38C512CEB5}" v="32" dt="2021-02-28T12:50:24.603"/>
    <p1510:client id="{FA2B5435-12C9-4718-9266-957E0A49AD5D}" v="2" dt="2021-02-28T12:39:16.4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96761" autoAdjust="0"/>
  </p:normalViewPr>
  <p:slideViewPr>
    <p:cSldViewPr snapToGrid="0">
      <p:cViewPr varScale="1">
        <p:scale>
          <a:sx n="116" d="100"/>
          <a:sy n="116" d="100"/>
        </p:scale>
        <p:origin x="27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ko-KR" sz="1800" dirty="0"/>
              <a:t>연도별 관객 유형 비율</a:t>
            </a:r>
            <a:r>
              <a:rPr lang="en-US" sz="1800" dirty="0"/>
              <a:t>(</a:t>
            </a:r>
            <a:r>
              <a:rPr lang="ko-KR" sz="1800" dirty="0"/>
              <a:t>단위</a:t>
            </a:r>
            <a:r>
              <a:rPr lang="en-US" sz="1800" dirty="0"/>
              <a:t>%)</a:t>
            </a:r>
            <a:endParaRPr lang="ko-KR" sz="1800" dirty="0"/>
          </a:p>
        </c:rich>
      </c:tx>
      <c:layout>
        <c:manualLayout>
          <c:xMode val="edge"/>
          <c:yMode val="edge"/>
          <c:x val="0.22443753931110622"/>
          <c:y val="5.842992600887428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1인관객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2005년</c:v>
                </c:pt>
                <c:pt idx="1">
                  <c:v>2010년</c:v>
                </c:pt>
                <c:pt idx="2">
                  <c:v>2015년</c:v>
                </c:pt>
                <c:pt idx="3">
                  <c:v>2018년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</c:v>
                </c:pt>
                <c:pt idx="1">
                  <c:v>19</c:v>
                </c:pt>
                <c:pt idx="2">
                  <c:v>45</c:v>
                </c:pt>
                <c:pt idx="3">
                  <c:v>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C4-47D2-97A0-FF7B1E83D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2인관객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4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2005년</c:v>
                </c:pt>
                <c:pt idx="1">
                  <c:v>2010년</c:v>
                </c:pt>
                <c:pt idx="2">
                  <c:v>2015년</c:v>
                </c:pt>
                <c:pt idx="3">
                  <c:v>2018년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69</c:v>
                </c:pt>
                <c:pt idx="1">
                  <c:v>64</c:v>
                </c:pt>
                <c:pt idx="2">
                  <c:v>44</c:v>
                </c:pt>
                <c:pt idx="3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7C4-47D2-97A0-FF7B1E83D19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87017600"/>
        <c:axId val="487010384"/>
      </c:lineChart>
      <c:catAx>
        <c:axId val="487017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010384"/>
        <c:crosses val="autoZero"/>
        <c:auto val="1"/>
        <c:lblAlgn val="ctr"/>
        <c:lblOffset val="100"/>
        <c:noMultiLvlLbl val="0"/>
      </c:catAx>
      <c:valAx>
        <c:axId val="4870103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01760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59A98-44C9-4216-A0D2-0272294CE40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6F610-1F58-4FE9-9E29-E5A77310F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1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23634-48B3-4E14-B966-C24C93B2F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A735AF-CBE4-4FD7-8E4C-41A961626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8B12F9-AECD-4F36-860F-506BE371D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B1B8C-314D-4AB4-B4A8-0791596BA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942DAA-29C6-4E86-9B61-68190F8F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407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A45D0-A2E4-438A-8425-15C044BC6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10D4A-EF66-4590-AE09-67668B22E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34592-9081-443C-A938-95186FF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ABE8C1-9DB2-4D18-80DE-E815F37AF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64D19-549D-4813-9B36-9505147C9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03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FD1F6C0-A21A-41D0-81A7-8DF65D08A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2669BF-21A5-4C7A-826C-FB9D5764E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70240-D571-4580-BE80-D029F630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47ECD4-1027-4227-85D1-ED0F729B4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474E18-096F-4150-8FA2-DA086CC40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327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022FF-2A33-4ECE-AC5F-E8B5A4E63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87F83-5F71-4CA8-8952-B39843635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739ED9-B779-4196-9308-576DC399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9824BA-9BA3-40F5-8CDD-710581421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5BE645-06A9-48C1-B7A0-DF7AB29E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141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16709-FA22-4C3A-96AE-806BF84BD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38E01B-79E3-4423-89F7-F45D96513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020AF-39A8-404F-AD72-E5CE954A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F14C68-E205-4765-9CBA-8EAF6D30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01E354-E246-4C27-B57C-7CF718EA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63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AE467-FB7E-4A85-BE43-76FE68BC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06476-5B86-4DC1-B4D1-1A30683F8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28BE57-C9D6-461B-ABDF-C02171DF4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BB2569-BC88-47B2-81F8-46E237028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760313-0A0D-4541-ADE7-C5A2E034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25C91D-3C1D-4BB0-82AC-B9FCAE63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112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D8575-5FE9-4F42-8B72-0C1A35134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A15E85-4628-43A7-BB7E-4C9914399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B7DBD-CD87-4AE7-9511-EBD177AED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86EFEA-CDFC-408F-926B-02B340889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72338A-FE70-47B0-9617-266A4FDA0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E9C122-278B-4518-AE58-72F8D09C8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BE79CD-76C2-4401-AAA1-350C2BB4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E446C0-8FA2-4A6A-A72F-7A6BB6073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77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3C5DF-9D5D-4AAC-B0B4-3F204D5C9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E8364A-46C3-4EDF-9E3E-16F2B32F2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740C58-7A79-4B29-B61E-E36D0209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994709-F1CA-41C4-8A60-35AA3255B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79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FE9AEE-AD51-4058-8117-5245C124B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885A31-04E9-4232-9250-0CC83C29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5D4E92-D5BB-4AD0-AE1E-66637F72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948B5-769D-4214-B986-5B06081A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F8750-6ED5-4421-9BF6-AB8DD398C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81736A-B3B0-4C85-A20F-A88260773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1C6626-273E-4311-8AA5-1BA2B47B4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AF0036-106F-4A06-A409-215F72C16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246331-124A-4C16-9D17-FEFCFFCC1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12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0B158-D49D-43CF-902A-BBAE00F9F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2B5D56-1A3D-412A-A7DF-004FEF43B7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1AFA8F-211F-4509-BC00-30EBDA198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416D2F-8314-4779-83B1-98CC2BE06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33EB12-B3E7-4C84-B084-88FCE1379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2B520E-2D12-4AFD-83DA-3B7E29C8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07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C09AC0-000E-40A2-BFFF-E77A95B3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D46466-DE73-4BCE-982D-B852BD295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17ABB-71AE-4D53-8BE6-5F9CE774D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08BC9-C560-4AE6-B92D-0A139ABE659E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3B59C8-86C7-4118-B6C8-7AADE5821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9C342D-890D-42FB-9297-FA5A4BF68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B6B4F-FFB0-4997-821D-3D90D43DF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50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322B6A-3497-4F22-A2FA-BEB47B987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1319917"/>
            <a:ext cx="3693144" cy="908902"/>
          </a:xfrm>
        </p:spPr>
        <p:txBody>
          <a:bodyPr anchor="b">
            <a:normAutofit fontScale="90000"/>
          </a:bodyPr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/>
                <a:cs typeface="Hack" panose="020B0609030202020204" pitchFamily="49" charset="0"/>
              </a:rPr>
              <a:t>컬쳐메이트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3D9EC6-C45B-4ADB-9871-80820BF2C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735" y="3695071"/>
            <a:ext cx="3405861" cy="562091"/>
          </a:xfrm>
        </p:spPr>
        <p:txBody>
          <a:bodyPr anchor="t">
            <a:normAutofit/>
          </a:bodyPr>
          <a:lstStyle/>
          <a:p>
            <a:r>
              <a:rPr lang="ko-KR" altLang="en-US" sz="3200" dirty="0">
                <a:ea typeface="KT&amp;G 상상제목 B"/>
              </a:rPr>
              <a:t>1조 (후회는 </a:t>
            </a:r>
            <a:r>
              <a:rPr lang="ko-KR" altLang="en-US" sz="3200" dirty="0" err="1">
                <a:ea typeface="KT&amp;G 상상제목 B"/>
              </a:rPr>
              <a:t>없조</a:t>
            </a:r>
            <a:r>
              <a:rPr lang="ko-KR" altLang="en-US" sz="3200" dirty="0">
                <a:ea typeface="KT&amp;G 상상제목 B"/>
              </a:rPr>
              <a:t>)</a:t>
            </a:r>
          </a:p>
        </p:txBody>
      </p:sp>
      <p:sp>
        <p:nvSpPr>
          <p:cNvPr id="16" name="Freeform: Shape 1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bject 68">
            <a:extLst>
              <a:ext uri="{FF2B5EF4-FFF2-40B4-BE49-F238E27FC236}">
                <a16:creationId xmlns:a16="http://schemas.microsoft.com/office/drawing/2014/main" id="{018DA7DB-1947-4072-B36D-26568AB73D83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20765-9FC3-4E57-89E6-D00354C5B1FD}"/>
              </a:ext>
            </a:extLst>
          </p:cNvPr>
          <p:cNvSpPr txBox="1"/>
          <p:nvPr/>
        </p:nvSpPr>
        <p:spPr>
          <a:xfrm>
            <a:off x="1682148" y="2512552"/>
            <a:ext cx="251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공연</a:t>
            </a:r>
            <a:r>
              <a:rPr lang="en-US" altLang="ko-KR" dirty="0"/>
              <a:t>/</a:t>
            </a:r>
            <a:r>
              <a:rPr lang="ko-KR" altLang="en-US" dirty="0"/>
              <a:t>연주회 함께 가요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AF17C6-EC4E-4F52-89A3-14EE541B2BBB}"/>
              </a:ext>
            </a:extLst>
          </p:cNvPr>
          <p:cNvSpPr txBox="1"/>
          <p:nvPr/>
        </p:nvSpPr>
        <p:spPr>
          <a:xfrm>
            <a:off x="1646080" y="4634251"/>
            <a:ext cx="2589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Malgun Gothic"/>
                <a:ea typeface="Malgun Gothic"/>
              </a:rPr>
              <a:t>황의정</a:t>
            </a:r>
            <a:r>
              <a:rPr lang="en-US" altLang="ko-KR" dirty="0">
                <a:latin typeface="Malgun Gothic"/>
                <a:ea typeface="Malgun Gothic"/>
              </a:rPr>
              <a:t>  </a:t>
            </a:r>
            <a:r>
              <a:rPr lang="ko-KR" altLang="en-US" dirty="0">
                <a:latin typeface="Malgun Gothic"/>
                <a:ea typeface="Malgun Gothic"/>
              </a:rPr>
              <a:t>이지연  </a:t>
            </a:r>
            <a:r>
              <a:rPr lang="ko-KR" dirty="0">
                <a:latin typeface="Malgun Gothic"/>
                <a:ea typeface="Malgun Gothic"/>
              </a:rPr>
              <a:t>손진주</a:t>
            </a:r>
            <a:endParaRPr lang="en-US" altLang="ko-KR" dirty="0">
              <a:latin typeface="Malgun Gothic"/>
              <a:ea typeface="Malgun Gothic"/>
            </a:endParaRPr>
          </a:p>
          <a:p>
            <a:pPr algn="ctr"/>
            <a:endParaRPr lang="en-US" altLang="ko-KR" dirty="0">
              <a:latin typeface="Malgun Gothic"/>
              <a:ea typeface="Malgun Gothic"/>
            </a:endParaRPr>
          </a:p>
          <a:p>
            <a:pPr algn="ctr"/>
            <a:r>
              <a:rPr lang="ko-KR" dirty="0">
                <a:latin typeface="Malgun Gothic"/>
                <a:ea typeface="Malgun Gothic"/>
              </a:rPr>
              <a:t>박상철 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ko-KR" dirty="0">
                <a:latin typeface="Malgun Gothic"/>
                <a:ea typeface="Malgun Gothic"/>
              </a:rPr>
              <a:t>김정은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ko-KR" dirty="0">
                <a:latin typeface="Malgun Gothic"/>
                <a:ea typeface="Malgun Gothic"/>
              </a:rPr>
              <a:t> 김민규</a:t>
            </a:r>
            <a:endParaRPr lang="ko-KR" dirty="0">
              <a:ea typeface="+mn-lt"/>
              <a:cs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FA209D-9CD6-4470-8D29-39BF1D51F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47" y="3099840"/>
            <a:ext cx="4315422" cy="119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47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2A9E84F9-3C8D-4D6E-8BB7-4059D6C3A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7" y="1340556"/>
            <a:ext cx="3476977" cy="3476977"/>
          </a:xfrm>
          <a:prstGeom prst="rect">
            <a:avLst/>
          </a:prstGeom>
        </p:spPr>
      </p:pic>
      <p:sp>
        <p:nvSpPr>
          <p:cNvPr id="9" name="제목 3">
            <a:extLst>
              <a:ext uri="{FF2B5EF4-FFF2-40B4-BE49-F238E27FC236}">
                <a16:creationId xmlns:a16="http://schemas.microsoft.com/office/drawing/2014/main" id="{6A80D271-86BC-4518-97FC-D93082C6AAF6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04</a:t>
            </a:r>
            <a:endParaRPr lang="en-US" altLang="ko-KR" dirty="0">
              <a:ea typeface="+mj-lt"/>
              <a:cs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D9D86F-5CFC-4E80-AF72-A84DBC52D87A}"/>
              </a:ext>
            </a:extLst>
          </p:cNvPr>
          <p:cNvSpPr txBox="1"/>
          <p:nvPr/>
        </p:nvSpPr>
        <p:spPr>
          <a:xfrm>
            <a:off x="6713156" y="2781093"/>
            <a:ext cx="406047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sz="4800" b="1" dirty="0">
                <a:latin typeface="Malgun Gothic"/>
                <a:ea typeface="Malgun Gothic"/>
              </a:rPr>
              <a:t>사용자 </a:t>
            </a:r>
            <a:r>
              <a:rPr lang="ko-KR" altLang="en-US" sz="4800" b="1" dirty="0">
                <a:latin typeface="Malgun Gothic"/>
                <a:ea typeface="Malgun Gothic"/>
              </a:rPr>
              <a:t>인터뷰</a:t>
            </a:r>
            <a:endParaRPr lang="ko-KR" altLang="en-US" sz="4800" b="1" dirty="0"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1063F-322B-4D15-8B62-7685A913B127}"/>
              </a:ext>
            </a:extLst>
          </p:cNvPr>
          <p:cNvSpPr txBox="1"/>
          <p:nvPr/>
        </p:nvSpPr>
        <p:spPr>
          <a:xfrm>
            <a:off x="6786686" y="3670999"/>
            <a:ext cx="4711402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Malgun Gothic"/>
                <a:ea typeface="Malgun Gothic"/>
              </a:rPr>
              <a:t>실제 타깃 사용자들에게</a:t>
            </a:r>
          </a:p>
          <a:p>
            <a:r>
              <a:rPr lang="ko-KR" altLang="en-US" sz="2800" dirty="0">
                <a:latin typeface="Malgun Gothic"/>
                <a:ea typeface="Malgun Gothic"/>
              </a:rPr>
              <a:t>묻습니다. 어떤 서비스를</a:t>
            </a:r>
          </a:p>
          <a:p>
            <a:r>
              <a:rPr lang="ko-KR" altLang="en-US" sz="2800" dirty="0">
                <a:latin typeface="Malgun Gothic"/>
                <a:ea typeface="Malgun Gothic"/>
              </a:rPr>
              <a:t>원하시나요?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566C6A-B5B6-4B03-AE2C-BAA548010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53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68">
            <a:extLst>
              <a:ext uri="{FF2B5EF4-FFF2-40B4-BE49-F238E27FC236}">
                <a16:creationId xmlns:a16="http://schemas.microsoft.com/office/drawing/2014/main" id="{F8D05999-852E-412D-BB98-19FBC4643311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그룹 53">
            <a:extLst>
              <a:ext uri="{FF2B5EF4-FFF2-40B4-BE49-F238E27FC236}">
                <a16:creationId xmlns:a16="http://schemas.microsoft.com/office/drawing/2014/main" id="{34A71C81-500B-4BAA-8EDA-0F2C4BFD8316}"/>
              </a:ext>
            </a:extLst>
          </p:cNvPr>
          <p:cNvGrpSpPr/>
          <p:nvPr/>
        </p:nvGrpSpPr>
        <p:grpSpPr>
          <a:xfrm>
            <a:off x="689894" y="1323660"/>
            <a:ext cx="4637886" cy="1242084"/>
            <a:chOff x="1930865" y="1324947"/>
            <a:chExt cx="4637886" cy="1242084"/>
          </a:xfrm>
        </p:grpSpPr>
        <p:sp>
          <p:nvSpPr>
            <p:cNvPr id="10" name="사각형: 둥근 모서리 35">
              <a:extLst>
                <a:ext uri="{FF2B5EF4-FFF2-40B4-BE49-F238E27FC236}">
                  <a16:creationId xmlns:a16="http://schemas.microsoft.com/office/drawing/2014/main" id="{A05AC42B-0421-4FD7-A393-89C66B78B9C7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38">
              <a:extLst>
                <a:ext uri="{FF2B5EF4-FFF2-40B4-BE49-F238E27FC236}">
                  <a16:creationId xmlns:a16="http://schemas.microsoft.com/office/drawing/2014/main" id="{1CDE2E89-AE98-473F-8873-1C55243F353C}"/>
                </a:ext>
              </a:extLst>
            </p:cNvPr>
            <p:cNvSpPr/>
            <p:nvPr/>
          </p:nvSpPr>
          <p:spPr>
            <a:xfrm>
              <a:off x="2052480" y="1483879"/>
              <a:ext cx="921817" cy="952085"/>
            </a:xfrm>
            <a:prstGeom prst="round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3000" b="-3000"/>
              </a:stretch>
            </a:blip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58EF0E-5E85-492E-9D59-BA4E1A739A8D}"/>
                </a:ext>
              </a:extLst>
            </p:cNvPr>
            <p:cNvSpPr txBox="1"/>
            <p:nvPr/>
          </p:nvSpPr>
          <p:spPr>
            <a:xfrm>
              <a:off x="2966097" y="1581754"/>
              <a:ext cx="2477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철수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56886B-D735-4F9D-8CC9-1A94D41AB394}"/>
                </a:ext>
              </a:extLst>
            </p:cNvPr>
            <p:cNvSpPr txBox="1"/>
            <p:nvPr/>
          </p:nvSpPr>
          <p:spPr>
            <a:xfrm>
              <a:off x="2966097" y="1858427"/>
              <a:ext cx="2857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텍스트</a:t>
              </a: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텍스트</a:t>
              </a:r>
              <a:endParaRPr lang="en-US" altLang="ko-KR" sz="1200" dirty="0"/>
            </a:p>
          </p:txBody>
        </p:sp>
      </p:grpSp>
      <p:grpSp>
        <p:nvGrpSpPr>
          <p:cNvPr id="14" name="그룹 56">
            <a:extLst>
              <a:ext uri="{FF2B5EF4-FFF2-40B4-BE49-F238E27FC236}">
                <a16:creationId xmlns:a16="http://schemas.microsoft.com/office/drawing/2014/main" id="{E9ACB572-C0F7-4F75-9F90-4AF7FB86B6A7}"/>
              </a:ext>
            </a:extLst>
          </p:cNvPr>
          <p:cNvGrpSpPr/>
          <p:nvPr/>
        </p:nvGrpSpPr>
        <p:grpSpPr>
          <a:xfrm>
            <a:off x="689894" y="2766149"/>
            <a:ext cx="4637886" cy="1242084"/>
            <a:chOff x="1930865" y="1324947"/>
            <a:chExt cx="4637886" cy="1242084"/>
          </a:xfrm>
        </p:grpSpPr>
        <p:sp>
          <p:nvSpPr>
            <p:cNvPr id="15" name="사각형: 둥근 모서리 57">
              <a:extLst>
                <a:ext uri="{FF2B5EF4-FFF2-40B4-BE49-F238E27FC236}">
                  <a16:creationId xmlns:a16="http://schemas.microsoft.com/office/drawing/2014/main" id="{60F6C54E-7BA1-4055-B27F-87158501E69C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58">
              <a:extLst>
                <a:ext uri="{FF2B5EF4-FFF2-40B4-BE49-F238E27FC236}">
                  <a16:creationId xmlns:a16="http://schemas.microsoft.com/office/drawing/2014/main" id="{FF862E5E-1A31-4020-97C7-13FEDA818368}"/>
                </a:ext>
              </a:extLst>
            </p:cNvPr>
            <p:cNvSpPr/>
            <p:nvPr/>
          </p:nvSpPr>
          <p:spPr>
            <a:xfrm>
              <a:off x="2052480" y="1483879"/>
              <a:ext cx="921817" cy="952085"/>
            </a:xfrm>
            <a:prstGeom prst="round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3000" b="-3000"/>
              </a:stretch>
            </a:blip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CD146D-97B4-4627-8968-E41FF0CEC859}"/>
                </a:ext>
              </a:extLst>
            </p:cNvPr>
            <p:cNvSpPr txBox="1"/>
            <p:nvPr/>
          </p:nvSpPr>
          <p:spPr>
            <a:xfrm>
              <a:off x="2966097" y="1581754"/>
              <a:ext cx="2477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박준서 </a:t>
              </a:r>
              <a:r>
                <a:rPr lang="en-US" altLang="ko-KR" sz="1400" dirty="0"/>
                <a:t>26</a:t>
              </a:r>
              <a:r>
                <a:rPr lang="ko-KR" altLang="en-US" sz="1400" dirty="0"/>
                <a:t>세 대학생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42533B-B681-43B8-8E6E-5B2CBAF93559}"/>
                </a:ext>
              </a:extLst>
            </p:cNvPr>
            <p:cNvSpPr txBox="1"/>
            <p:nvPr/>
          </p:nvSpPr>
          <p:spPr>
            <a:xfrm>
              <a:off x="2966097" y="1858427"/>
              <a:ext cx="34440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시사회 당첨되니 티켓을 두장 주는데 같이 갈사람이 없네요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무료 나눔 하고싶어요</a:t>
              </a:r>
              <a:r>
                <a:rPr lang="en-US" altLang="ko-KR" sz="1200" dirty="0"/>
                <a:t>~</a:t>
              </a:r>
            </a:p>
            <a:p>
              <a:endParaRPr lang="en-US" altLang="ko-KR" sz="1200" dirty="0"/>
            </a:p>
          </p:txBody>
        </p:sp>
      </p:grpSp>
      <p:grpSp>
        <p:nvGrpSpPr>
          <p:cNvPr id="19" name="그룹 61">
            <a:extLst>
              <a:ext uri="{FF2B5EF4-FFF2-40B4-BE49-F238E27FC236}">
                <a16:creationId xmlns:a16="http://schemas.microsoft.com/office/drawing/2014/main" id="{D683F132-D563-402E-846F-35FD23AB9B1B}"/>
              </a:ext>
            </a:extLst>
          </p:cNvPr>
          <p:cNvGrpSpPr/>
          <p:nvPr/>
        </p:nvGrpSpPr>
        <p:grpSpPr>
          <a:xfrm>
            <a:off x="689894" y="4208638"/>
            <a:ext cx="4637886" cy="1242084"/>
            <a:chOff x="1930865" y="1324947"/>
            <a:chExt cx="4637886" cy="1242084"/>
          </a:xfrm>
        </p:grpSpPr>
        <p:sp>
          <p:nvSpPr>
            <p:cNvPr id="20" name="사각형: 둥근 모서리 62">
              <a:extLst>
                <a:ext uri="{FF2B5EF4-FFF2-40B4-BE49-F238E27FC236}">
                  <a16:creationId xmlns:a16="http://schemas.microsoft.com/office/drawing/2014/main" id="{9C56BBA0-E6C0-4A89-A0EC-823F118D7A0E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63">
              <a:extLst>
                <a:ext uri="{FF2B5EF4-FFF2-40B4-BE49-F238E27FC236}">
                  <a16:creationId xmlns:a16="http://schemas.microsoft.com/office/drawing/2014/main" id="{A953F39B-3CE7-4C4F-AC75-D0D34A2807DB}"/>
                </a:ext>
              </a:extLst>
            </p:cNvPr>
            <p:cNvSpPr/>
            <p:nvPr/>
          </p:nvSpPr>
          <p:spPr>
            <a:xfrm>
              <a:off x="2052480" y="1483879"/>
              <a:ext cx="921817" cy="952085"/>
            </a:xfrm>
            <a:prstGeom prst="round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3000" b="-3000"/>
              </a:stretch>
            </a:blip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FBFC61-9061-476C-8762-53D5E8F1BF84}"/>
                </a:ext>
              </a:extLst>
            </p:cNvPr>
            <p:cNvSpPr txBox="1"/>
            <p:nvPr/>
          </p:nvSpPr>
          <p:spPr>
            <a:xfrm>
              <a:off x="2966097" y="1581754"/>
              <a:ext cx="2477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박도현 </a:t>
              </a:r>
              <a:r>
                <a:rPr lang="en-US" altLang="ko-KR" sz="1400" dirty="0"/>
                <a:t>26</a:t>
              </a:r>
              <a:r>
                <a:rPr lang="ko-KR" altLang="en-US" sz="1400" dirty="0"/>
                <a:t>세 직장인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D3C034-89A7-47C1-9BB8-3D20679C6D51}"/>
                </a:ext>
              </a:extLst>
            </p:cNvPr>
            <p:cNvSpPr txBox="1"/>
            <p:nvPr/>
          </p:nvSpPr>
          <p:spPr>
            <a:xfrm>
              <a:off x="2966097" y="1858427"/>
              <a:ext cx="3444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취미가 같은 사람과의 모임 좋을 것 같네요 카테고리 별로 구할 수 있으면 좋겠네요</a:t>
              </a:r>
              <a:endParaRPr lang="en-US" altLang="ko-KR" sz="1200" dirty="0"/>
            </a:p>
          </p:txBody>
        </p:sp>
      </p:grpSp>
      <p:grpSp>
        <p:nvGrpSpPr>
          <p:cNvPr id="24" name="그룹 66">
            <a:extLst>
              <a:ext uri="{FF2B5EF4-FFF2-40B4-BE49-F238E27FC236}">
                <a16:creationId xmlns:a16="http://schemas.microsoft.com/office/drawing/2014/main" id="{B743A557-698A-42E5-BC31-BC3F80B7DCD3}"/>
              </a:ext>
            </a:extLst>
          </p:cNvPr>
          <p:cNvGrpSpPr/>
          <p:nvPr/>
        </p:nvGrpSpPr>
        <p:grpSpPr>
          <a:xfrm>
            <a:off x="689894" y="1324947"/>
            <a:ext cx="4637886" cy="1242084"/>
            <a:chOff x="1930865" y="1324947"/>
            <a:chExt cx="4637886" cy="1242084"/>
          </a:xfrm>
        </p:grpSpPr>
        <p:sp>
          <p:nvSpPr>
            <p:cNvPr id="25" name="사각형: 둥근 모서리 67">
              <a:extLst>
                <a:ext uri="{FF2B5EF4-FFF2-40B4-BE49-F238E27FC236}">
                  <a16:creationId xmlns:a16="http://schemas.microsoft.com/office/drawing/2014/main" id="{057A42C0-6E59-4CED-A339-FD0369BA24C1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68">
              <a:extLst>
                <a:ext uri="{FF2B5EF4-FFF2-40B4-BE49-F238E27FC236}">
                  <a16:creationId xmlns:a16="http://schemas.microsoft.com/office/drawing/2014/main" id="{AD81A202-2646-409F-B85A-AF264E7CEDFD}"/>
                </a:ext>
              </a:extLst>
            </p:cNvPr>
            <p:cNvSpPr/>
            <p:nvPr/>
          </p:nvSpPr>
          <p:spPr>
            <a:xfrm>
              <a:off x="2052480" y="1483879"/>
              <a:ext cx="921817" cy="952085"/>
            </a:xfrm>
            <a:prstGeom prst="round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3000" b="-3000"/>
              </a:stretch>
            </a:blip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17B27B-6272-4488-B712-EBD0B39E44D3}"/>
                </a:ext>
              </a:extLst>
            </p:cNvPr>
            <p:cNvSpPr txBox="1"/>
            <p:nvPr/>
          </p:nvSpPr>
          <p:spPr>
            <a:xfrm>
              <a:off x="2966097" y="1581754"/>
              <a:ext cx="2477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강우현 </a:t>
              </a:r>
              <a:r>
                <a:rPr lang="en-US" altLang="ko-KR" sz="1400" dirty="0"/>
                <a:t>27</a:t>
              </a:r>
              <a:r>
                <a:rPr lang="ko-KR" altLang="en-US" sz="1400" dirty="0"/>
                <a:t>세 직장인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B72611-EC7F-460B-849E-D810D51A3355}"/>
                </a:ext>
              </a:extLst>
            </p:cNvPr>
            <p:cNvSpPr txBox="1"/>
            <p:nvPr/>
          </p:nvSpPr>
          <p:spPr>
            <a:xfrm>
              <a:off x="2966097" y="1858427"/>
              <a:ext cx="3444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공연 암표거래를 못하게 해주세요</a:t>
              </a: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유명한 공연은 티켓팅이 제대로 될까요</a:t>
              </a:r>
              <a:r>
                <a:rPr lang="en-US" altLang="ko-KR" sz="1200" dirty="0"/>
                <a:t>?</a:t>
              </a:r>
            </a:p>
          </p:txBody>
        </p:sp>
      </p:grpSp>
      <p:grpSp>
        <p:nvGrpSpPr>
          <p:cNvPr id="29" name="그룹 71">
            <a:extLst>
              <a:ext uri="{FF2B5EF4-FFF2-40B4-BE49-F238E27FC236}">
                <a16:creationId xmlns:a16="http://schemas.microsoft.com/office/drawing/2014/main" id="{4CA38800-76EC-4BC5-B9F7-29CDB9A0506E}"/>
              </a:ext>
            </a:extLst>
          </p:cNvPr>
          <p:cNvGrpSpPr/>
          <p:nvPr/>
        </p:nvGrpSpPr>
        <p:grpSpPr>
          <a:xfrm>
            <a:off x="6378214" y="2766149"/>
            <a:ext cx="4637886" cy="1242084"/>
            <a:chOff x="1930865" y="1324947"/>
            <a:chExt cx="4637886" cy="1242084"/>
          </a:xfrm>
        </p:grpSpPr>
        <p:sp>
          <p:nvSpPr>
            <p:cNvPr id="30" name="사각형: 둥근 모서리 72">
              <a:extLst>
                <a:ext uri="{FF2B5EF4-FFF2-40B4-BE49-F238E27FC236}">
                  <a16:creationId xmlns:a16="http://schemas.microsoft.com/office/drawing/2014/main" id="{CB535754-BFE9-49E3-9876-C522AECADFC8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73">
              <a:extLst>
                <a:ext uri="{FF2B5EF4-FFF2-40B4-BE49-F238E27FC236}">
                  <a16:creationId xmlns:a16="http://schemas.microsoft.com/office/drawing/2014/main" id="{F87C8EC2-7A2E-4D44-96DD-7A09AD353C02}"/>
                </a:ext>
              </a:extLst>
            </p:cNvPr>
            <p:cNvSpPr/>
            <p:nvPr/>
          </p:nvSpPr>
          <p:spPr>
            <a:xfrm>
              <a:off x="2052480" y="1483879"/>
              <a:ext cx="921817" cy="952085"/>
            </a:xfrm>
            <a:prstGeom prst="round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t="-3000" b="-3000"/>
              </a:stretch>
            </a:blip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972739-1D21-41EE-B08A-97D710CD947A}"/>
                </a:ext>
              </a:extLst>
            </p:cNvPr>
            <p:cNvSpPr txBox="1"/>
            <p:nvPr/>
          </p:nvSpPr>
          <p:spPr>
            <a:xfrm>
              <a:off x="2966097" y="1581754"/>
              <a:ext cx="2477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김소연 </a:t>
              </a:r>
              <a:r>
                <a:rPr lang="en-US" altLang="ko-KR" sz="1400" dirty="0"/>
                <a:t>29</a:t>
              </a:r>
              <a:r>
                <a:rPr lang="ko-KR" altLang="en-US" sz="1400" dirty="0"/>
                <a:t>세 대학원생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061C6A-7E7E-4949-A5D5-97B13667CB6D}"/>
                </a:ext>
              </a:extLst>
            </p:cNvPr>
            <p:cNvSpPr txBox="1"/>
            <p:nvPr/>
          </p:nvSpPr>
          <p:spPr>
            <a:xfrm>
              <a:off x="2966097" y="1858427"/>
              <a:ext cx="3456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/>
                <a:t>티켓팅</a:t>
              </a:r>
              <a:r>
                <a:rPr lang="ko-KR" altLang="en-US" sz="1200" dirty="0"/>
                <a:t> 시 서버가 자꾸 터져서 화나요</a:t>
              </a: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사이트가 깔끔하고 한 눈에 보였으면 좋을 것 같아요</a:t>
              </a:r>
              <a:endParaRPr lang="en-US" altLang="ko-KR" sz="1200" dirty="0"/>
            </a:p>
          </p:txBody>
        </p:sp>
      </p:grpSp>
      <p:grpSp>
        <p:nvGrpSpPr>
          <p:cNvPr id="34" name="그룹 76">
            <a:extLst>
              <a:ext uri="{FF2B5EF4-FFF2-40B4-BE49-F238E27FC236}">
                <a16:creationId xmlns:a16="http://schemas.microsoft.com/office/drawing/2014/main" id="{ADEEFF54-A0BD-43EB-B89C-B7A01487819E}"/>
              </a:ext>
            </a:extLst>
          </p:cNvPr>
          <p:cNvGrpSpPr/>
          <p:nvPr/>
        </p:nvGrpSpPr>
        <p:grpSpPr>
          <a:xfrm>
            <a:off x="6378214" y="4208638"/>
            <a:ext cx="4637886" cy="1242084"/>
            <a:chOff x="1930865" y="1324947"/>
            <a:chExt cx="4637886" cy="1242084"/>
          </a:xfrm>
        </p:grpSpPr>
        <p:sp>
          <p:nvSpPr>
            <p:cNvPr id="35" name="사각형: 둥근 모서리 77">
              <a:extLst>
                <a:ext uri="{FF2B5EF4-FFF2-40B4-BE49-F238E27FC236}">
                  <a16:creationId xmlns:a16="http://schemas.microsoft.com/office/drawing/2014/main" id="{4E06761F-38FD-4BAF-841E-F077CE4E5491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78">
              <a:extLst>
                <a:ext uri="{FF2B5EF4-FFF2-40B4-BE49-F238E27FC236}">
                  <a16:creationId xmlns:a16="http://schemas.microsoft.com/office/drawing/2014/main" id="{2BEDA313-C34A-4E5B-B019-7D4428F65BE8}"/>
                </a:ext>
              </a:extLst>
            </p:cNvPr>
            <p:cNvSpPr/>
            <p:nvPr/>
          </p:nvSpPr>
          <p:spPr>
            <a:xfrm>
              <a:off x="2052480" y="1483879"/>
              <a:ext cx="921817" cy="952085"/>
            </a:xfrm>
            <a:prstGeom prst="roundRect">
              <a:avLst/>
            </a:pr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t="-3000" b="-3000"/>
              </a:stretch>
            </a:blip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0C355B-E07D-4906-8863-EDBA91DC7C2C}"/>
                </a:ext>
              </a:extLst>
            </p:cNvPr>
            <p:cNvSpPr txBox="1"/>
            <p:nvPr/>
          </p:nvSpPr>
          <p:spPr>
            <a:xfrm>
              <a:off x="2966097" y="1581754"/>
              <a:ext cx="2477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황호연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27</a:t>
              </a:r>
              <a:r>
                <a:rPr lang="ko-KR" altLang="en-US" sz="1400" dirty="0"/>
                <a:t>세 직장인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CEFD0A-5B68-49D5-92A8-F278121F0196}"/>
                </a:ext>
              </a:extLst>
            </p:cNvPr>
            <p:cNvSpPr txBox="1"/>
            <p:nvPr/>
          </p:nvSpPr>
          <p:spPr>
            <a:xfrm>
              <a:off x="2966097" y="1858427"/>
              <a:ext cx="3456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기존 사이트들은 사이트 가독성이 낮아요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자리 정보는 맨 밑에 있는데 예매창은 맨 위에 있어서 귀찮아요</a:t>
              </a:r>
              <a:r>
                <a:rPr lang="en-US" altLang="ko-KR" sz="1200" dirty="0"/>
                <a:t>.</a:t>
              </a:r>
            </a:p>
          </p:txBody>
        </p:sp>
      </p:grpSp>
      <p:grpSp>
        <p:nvGrpSpPr>
          <p:cNvPr id="39" name="그룹 81">
            <a:extLst>
              <a:ext uri="{FF2B5EF4-FFF2-40B4-BE49-F238E27FC236}">
                <a16:creationId xmlns:a16="http://schemas.microsoft.com/office/drawing/2014/main" id="{771E6C8A-C16B-4925-8525-929CC05991A5}"/>
              </a:ext>
            </a:extLst>
          </p:cNvPr>
          <p:cNvGrpSpPr/>
          <p:nvPr/>
        </p:nvGrpSpPr>
        <p:grpSpPr>
          <a:xfrm>
            <a:off x="6378214" y="1324947"/>
            <a:ext cx="4637886" cy="1242084"/>
            <a:chOff x="1930865" y="1324947"/>
            <a:chExt cx="4637886" cy="1242084"/>
          </a:xfrm>
        </p:grpSpPr>
        <p:sp>
          <p:nvSpPr>
            <p:cNvPr id="40" name="사각형: 둥근 모서리 82">
              <a:extLst>
                <a:ext uri="{FF2B5EF4-FFF2-40B4-BE49-F238E27FC236}">
                  <a16:creationId xmlns:a16="http://schemas.microsoft.com/office/drawing/2014/main" id="{BF893328-99D5-4935-BE5E-7F97F3464335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83">
              <a:extLst>
                <a:ext uri="{FF2B5EF4-FFF2-40B4-BE49-F238E27FC236}">
                  <a16:creationId xmlns:a16="http://schemas.microsoft.com/office/drawing/2014/main" id="{99EF3F29-8B5E-48E7-A478-4A8B3C629D37}"/>
                </a:ext>
              </a:extLst>
            </p:cNvPr>
            <p:cNvSpPr/>
            <p:nvPr/>
          </p:nvSpPr>
          <p:spPr>
            <a:xfrm>
              <a:off x="2052480" y="1483879"/>
              <a:ext cx="921817" cy="952085"/>
            </a:xfrm>
            <a:prstGeom prst="roundRect">
              <a:avLst/>
            </a:pr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t="-3000" b="-3000"/>
              </a:stretch>
            </a:blip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D6ADCB-9F00-40E4-AF66-85CB36E2F055}"/>
                </a:ext>
              </a:extLst>
            </p:cNvPr>
            <p:cNvSpPr txBox="1"/>
            <p:nvPr/>
          </p:nvSpPr>
          <p:spPr>
            <a:xfrm>
              <a:off x="2966097" y="1581754"/>
              <a:ext cx="2477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김예완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27</a:t>
              </a:r>
              <a:r>
                <a:rPr lang="ko-KR" altLang="en-US" sz="1400"/>
                <a:t>세 무직</a:t>
              </a:r>
              <a:endParaRPr lang="ko-KR" altLang="en-US" sz="14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611FAF-8BE4-49F8-BD89-5616B5B6E0BD}"/>
                </a:ext>
              </a:extLst>
            </p:cNvPr>
            <p:cNvSpPr txBox="1"/>
            <p:nvPr/>
          </p:nvSpPr>
          <p:spPr>
            <a:xfrm>
              <a:off x="2966097" y="1858427"/>
              <a:ext cx="3456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할인 혜택과 관련된 정보가 많았음 </a:t>
              </a:r>
              <a:r>
                <a:rPr lang="ko-KR" altLang="en-US" sz="1200" dirty="0" err="1"/>
                <a:t>좋겠어요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뮤지컬 입문자들을 위한 로드맵도 있으면 좋을 것 같아요</a:t>
              </a:r>
              <a:r>
                <a:rPr lang="en-US" altLang="ko-KR" sz="1200" dirty="0"/>
                <a:t>.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D60BA6E-6B32-463F-832F-F8FB380904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4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6617353" y="3670999"/>
            <a:ext cx="4711402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2800" dirty="0">
                <a:latin typeface="Malgun Gothic"/>
                <a:ea typeface="Malgun Gothic"/>
              </a:rPr>
              <a:t>우리가 개발할 웹프로그램과</a:t>
            </a:r>
            <a:endParaRPr lang="en-US" altLang="ko-KR" sz="2800" dirty="0">
              <a:ea typeface="+mn-lt"/>
              <a:cs typeface="+mn-lt"/>
            </a:endParaRPr>
          </a:p>
          <a:p>
            <a:r>
              <a:rPr lang="ko-KR" sz="2800" dirty="0">
                <a:latin typeface="Malgun Gothic"/>
                <a:ea typeface="Malgun Gothic"/>
              </a:rPr>
              <a:t>관련된 유사사이트 </a:t>
            </a:r>
            <a:r>
              <a:rPr lang="ko-KR" altLang="en-US" sz="2800" dirty="0">
                <a:latin typeface="Malgun Gothic"/>
                <a:ea typeface="Malgun Gothic"/>
              </a:rPr>
              <a:t>분석</a:t>
            </a:r>
            <a:endParaRPr lang="ko-KR" altLang="en-US" sz="2800" dirty="0"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673849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latin typeface="Malgun Gothic"/>
                <a:ea typeface="Malgun Gothic"/>
              </a:rPr>
              <a:t>유사 서비스 </a:t>
            </a:r>
            <a:r>
              <a:rPr lang="ko-KR" sz="4800" b="1" dirty="0">
                <a:latin typeface="Malgun Gothic"/>
                <a:ea typeface="Malgun Gothic"/>
              </a:rPr>
              <a:t>분석</a:t>
            </a:r>
            <a:endParaRPr lang="ko-KR" sz="4800" dirty="0">
              <a:ea typeface="+mn-lt"/>
              <a:cs typeface="+mn-lt"/>
            </a:endParaRP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3079863D-9DDA-4586-A322-6C400A94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63" y="1241425"/>
            <a:ext cx="3660775" cy="3676650"/>
          </a:xfrm>
          <a:prstGeom prst="rect">
            <a:avLst/>
          </a:prstGeom>
        </p:spPr>
      </p:pic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05</a:t>
            </a:r>
            <a:endParaRPr lang="en-US" altLang="ko-KR" dirty="0">
              <a:ea typeface="+mj-lt"/>
              <a:cs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196A4A-D1AD-4FB1-A745-D00C1BCC6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14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196A4A-D1AD-4FB1-A745-D00C1BCC6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  <p:pic>
        <p:nvPicPr>
          <p:cNvPr id="9" name="그림 26">
            <a:extLst>
              <a:ext uri="{FF2B5EF4-FFF2-40B4-BE49-F238E27FC236}">
                <a16:creationId xmlns:a16="http://schemas.microsoft.com/office/drawing/2014/main" id="{0A207320-C814-4876-803A-CAF56827AC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708" r="-17913" b="27895"/>
          <a:stretch/>
        </p:blipFill>
        <p:spPr>
          <a:xfrm>
            <a:off x="7222017" y="2233761"/>
            <a:ext cx="4539348" cy="2399145"/>
          </a:xfrm>
          <a:prstGeom prst="rect">
            <a:avLst/>
          </a:prstGeom>
        </p:spPr>
      </p:pic>
      <p:pic>
        <p:nvPicPr>
          <p:cNvPr id="10" name="그림 2">
            <a:extLst>
              <a:ext uri="{FF2B5EF4-FFF2-40B4-BE49-F238E27FC236}">
                <a16:creationId xmlns:a16="http://schemas.microsoft.com/office/drawing/2014/main" id="{3DDC3F79-FBE0-471A-8CCD-DCFBF75F5D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79" b="23581"/>
          <a:stretch/>
        </p:blipFill>
        <p:spPr>
          <a:xfrm>
            <a:off x="622219" y="587913"/>
            <a:ext cx="4286250" cy="2393412"/>
          </a:xfrm>
          <a:prstGeom prst="rect">
            <a:avLst/>
          </a:prstGeom>
        </p:spPr>
      </p:pic>
      <p:pic>
        <p:nvPicPr>
          <p:cNvPr id="12" name="그림 5">
            <a:extLst>
              <a:ext uri="{FF2B5EF4-FFF2-40B4-BE49-F238E27FC236}">
                <a16:creationId xmlns:a16="http://schemas.microsoft.com/office/drawing/2014/main" id="{C8EEE16C-A4EC-4358-BF97-B725A11B8E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1" b="15666"/>
          <a:stretch/>
        </p:blipFill>
        <p:spPr>
          <a:xfrm>
            <a:off x="5285650" y="596118"/>
            <a:ext cx="5442857" cy="1945739"/>
          </a:xfrm>
          <a:prstGeom prst="rect">
            <a:avLst/>
          </a:prstGeom>
        </p:spPr>
      </p:pic>
      <p:pic>
        <p:nvPicPr>
          <p:cNvPr id="15" name="그림 24">
            <a:extLst>
              <a:ext uri="{FF2B5EF4-FFF2-40B4-BE49-F238E27FC236}">
                <a16:creationId xmlns:a16="http://schemas.microsoft.com/office/drawing/2014/main" id="{40F9EE15-DBC8-4DDD-A9C6-8EE97FD44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310" y="3662405"/>
            <a:ext cx="2857500" cy="2857500"/>
          </a:xfrm>
          <a:prstGeom prst="rect">
            <a:avLst/>
          </a:prstGeom>
        </p:spPr>
      </p:pic>
      <p:pic>
        <p:nvPicPr>
          <p:cNvPr id="17" name="그림 7">
            <a:extLst>
              <a:ext uri="{FF2B5EF4-FFF2-40B4-BE49-F238E27FC236}">
                <a16:creationId xmlns:a16="http://schemas.microsoft.com/office/drawing/2014/main" id="{1B19216F-3A69-4828-9625-8C5AC966DF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37" y="3662405"/>
            <a:ext cx="4349332" cy="110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8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396707D-D8D5-4F2E-90DD-C95FDC58A282}"/>
              </a:ext>
            </a:extLst>
          </p:cNvPr>
          <p:cNvGrpSpPr/>
          <p:nvPr/>
        </p:nvGrpSpPr>
        <p:grpSpPr>
          <a:xfrm>
            <a:off x="1929079" y="1101473"/>
            <a:ext cx="7183054" cy="4553454"/>
            <a:chOff x="2741137" y="1426545"/>
            <a:chExt cx="7183054" cy="455345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CA3F0B9-4169-4958-A483-C9F97DEEDC8C}"/>
                </a:ext>
              </a:extLst>
            </p:cNvPr>
            <p:cNvGrpSpPr/>
            <p:nvPr/>
          </p:nvGrpSpPr>
          <p:grpSpPr>
            <a:xfrm>
              <a:off x="2741138" y="1426545"/>
              <a:ext cx="7183053" cy="1341991"/>
              <a:chOff x="932247" y="585938"/>
              <a:chExt cx="7183053" cy="1341991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5732F4-6A8D-4AD3-AB4B-87CB9462D6E5}"/>
                  </a:ext>
                </a:extLst>
              </p:cNvPr>
              <p:cNvSpPr txBox="1"/>
              <p:nvPr/>
            </p:nvSpPr>
            <p:spPr>
              <a:xfrm>
                <a:off x="932248" y="1096932"/>
                <a:ext cx="718305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1. 관심 공연등록시 티켓 오픈 알림 기능</a:t>
                </a:r>
              </a:p>
              <a:p>
                <a:pPr algn="ju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2. 날짜별 지역별 공연 카테고리로 조회 가능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  <a:p>
                <a:pPr algn="ju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3. 랭킹 / 현재 인기있는 공연 순위 조회 기능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21CEFE-3A22-43B4-BEB6-45F361EB6A03}"/>
                  </a:ext>
                </a:extLst>
              </p:cNvPr>
              <p:cNvSpPr txBox="1"/>
              <p:nvPr/>
            </p:nvSpPr>
            <p:spPr>
              <a:xfrm>
                <a:off x="932247" y="585938"/>
                <a:ext cx="71830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나눔스퀘어OTF ExtraBold" panose="020B0600000101010101" pitchFamily="34" charset="-127"/>
                  </a:rPr>
                  <a:t>주요 기능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4884644-1129-4CD7-97F7-A1236B791D20}"/>
                </a:ext>
              </a:extLst>
            </p:cNvPr>
            <p:cNvGrpSpPr/>
            <p:nvPr/>
          </p:nvGrpSpPr>
          <p:grpSpPr>
            <a:xfrm>
              <a:off x="2741138" y="3053665"/>
              <a:ext cx="7183053" cy="1069220"/>
              <a:chOff x="932247" y="2444824"/>
              <a:chExt cx="7183053" cy="106922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C53553-0B18-4FE7-8C74-404DB095D694}"/>
                  </a:ext>
                </a:extLst>
              </p:cNvPr>
              <p:cNvSpPr txBox="1"/>
              <p:nvPr/>
            </p:nvSpPr>
            <p:spPr>
              <a:xfrm>
                <a:off x="932247" y="2444824"/>
                <a:ext cx="71830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장점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22FFBC-EDEF-40FF-91E2-FB4C215CD188}"/>
                  </a:ext>
                </a:extLst>
              </p:cNvPr>
              <p:cNvSpPr txBox="1"/>
              <p:nvPr/>
            </p:nvSpPr>
            <p:spPr>
              <a:xfrm>
                <a:off x="932247" y="2929269"/>
                <a:ext cx="718305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1. 현재 인기있는 공연, 지역별 상연중인 공연의 정보를 다양하게 조회하는 것이 가능하다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.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225BE16-A162-45C7-B53D-3B322E4C775B}"/>
                </a:ext>
              </a:extLst>
            </p:cNvPr>
            <p:cNvGrpSpPr/>
            <p:nvPr/>
          </p:nvGrpSpPr>
          <p:grpSpPr>
            <a:xfrm>
              <a:off x="2741137" y="4418781"/>
              <a:ext cx="7183054" cy="1561218"/>
              <a:chOff x="932246" y="4238516"/>
              <a:chExt cx="7183054" cy="156121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9C36CF-87DC-4087-9198-ED90F6DBB2A2}"/>
                  </a:ext>
                </a:extLst>
              </p:cNvPr>
              <p:cNvSpPr txBox="1"/>
              <p:nvPr/>
            </p:nvSpPr>
            <p:spPr>
              <a:xfrm>
                <a:off x="932247" y="4238516"/>
                <a:ext cx="71830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단점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786BE9-E95B-4BA4-936B-E0FF990F4FCB}"/>
                  </a:ext>
                </a:extLst>
              </p:cNvPr>
              <p:cNvSpPr txBox="1"/>
              <p:nvPr/>
            </p:nvSpPr>
            <p:spPr>
              <a:xfrm>
                <a:off x="932246" y="4722516"/>
                <a:ext cx="718305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1. 관람자들끼리 소통하는 공간이 부족하다. 즉, 리뷰 기능 관련 정보를 찾는 페이지가 있으나 이용이 불편하고 활성화 되어있지 않다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.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  <a:p>
                <a:pPr algn="ju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2. 관심있는 장르별로 공연을 추천해주는 기능이 부족하다.</a:t>
                </a:r>
              </a:p>
              <a:p>
                <a:pPr algn="ju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3. 예매 후 공연장의 위치정보를 알려주는 기능이 부족하다.</a:t>
                </a:r>
              </a:p>
            </p:txBody>
          </p:sp>
        </p:grpSp>
      </p:grpSp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B3282D5D-BE1A-4780-97F6-75C88A0DFA47}"/>
              </a:ext>
            </a:extLst>
          </p:cNvPr>
          <p:cNvSpPr/>
          <p:nvPr/>
        </p:nvSpPr>
        <p:spPr>
          <a:xfrm>
            <a:off x="1016001" y="558800"/>
            <a:ext cx="9009210" cy="5638800"/>
          </a:xfrm>
          <a:prstGeom prst="flowChartAlternateProcess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9630C7-532D-46EE-AF65-DBB3C305D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5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6390515" y="3662328"/>
            <a:ext cx="47114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dirty="0">
                <a:latin typeface="Malgun Gothic"/>
                <a:ea typeface="Malgun Gothic"/>
              </a:rPr>
              <a:t>서비스 핵심 목표 수립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673849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ea typeface="+mn-lt"/>
              </a:rPr>
              <a:t>서비스 목표</a:t>
            </a:r>
            <a:endParaRPr lang="ko-KR" sz="4800" b="1" dirty="0">
              <a:latin typeface="Malgun Gothic"/>
              <a:ea typeface="Malgun Gothic"/>
              <a:cs typeface="+mn-lt"/>
            </a:endParaRP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06</a:t>
            </a:r>
            <a:endParaRPr lang="en-US" altLang="ko-KR" dirty="0">
              <a:ea typeface="+mj-lt"/>
              <a:cs typeface="+mj-l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E934E4B-4465-4977-9AE8-CD64722AD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56" y="1295400"/>
            <a:ext cx="3499555" cy="34995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550ADF-2B40-4F0F-887C-CBF8FEFF7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18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65B60D-6B5B-46AC-99C8-6D3833B8B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  <p:grpSp>
        <p:nvGrpSpPr>
          <p:cNvPr id="14" name="그룹 9">
            <a:extLst>
              <a:ext uri="{FF2B5EF4-FFF2-40B4-BE49-F238E27FC236}">
                <a16:creationId xmlns:a16="http://schemas.microsoft.com/office/drawing/2014/main" id="{466564F9-FA4F-471D-AA23-64F92F233476}"/>
              </a:ext>
            </a:extLst>
          </p:cNvPr>
          <p:cNvGrpSpPr/>
          <p:nvPr/>
        </p:nvGrpSpPr>
        <p:grpSpPr>
          <a:xfrm>
            <a:off x="1620182" y="1019585"/>
            <a:ext cx="7800848" cy="4862190"/>
            <a:chOff x="2741136" y="1426545"/>
            <a:chExt cx="7183055" cy="3303500"/>
          </a:xfrm>
        </p:grpSpPr>
        <p:grpSp>
          <p:nvGrpSpPr>
            <p:cNvPr id="15" name="그룹 10">
              <a:extLst>
                <a:ext uri="{FF2B5EF4-FFF2-40B4-BE49-F238E27FC236}">
                  <a16:creationId xmlns:a16="http://schemas.microsoft.com/office/drawing/2014/main" id="{8851AA5C-D86A-4034-86AD-AE9CB0DD9670}"/>
                </a:ext>
              </a:extLst>
            </p:cNvPr>
            <p:cNvGrpSpPr/>
            <p:nvPr/>
          </p:nvGrpSpPr>
          <p:grpSpPr>
            <a:xfrm>
              <a:off x="2741138" y="1426545"/>
              <a:ext cx="7183053" cy="1461429"/>
              <a:chOff x="932247" y="585938"/>
              <a:chExt cx="7183053" cy="146142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2CFCBE-6D2C-4FC4-90DD-9854E558BB84}"/>
                  </a:ext>
                </a:extLst>
              </p:cNvPr>
              <p:cNvSpPr txBox="1"/>
              <p:nvPr/>
            </p:nvSpPr>
            <p:spPr>
              <a:xfrm>
                <a:off x="932248" y="1021253"/>
                <a:ext cx="7183050" cy="1026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AutoNum type="arabicPeriod"/>
                </a:pPr>
                <a:r>
                  <a:rPr lang="ko-KR" altLang="en-US" b="0" i="0" dirty="0">
                    <a:solidFill>
                      <a:srgbClr val="333333"/>
                    </a:solidFill>
                    <a:effectLst/>
                    <a:latin typeface="notokr-medium"/>
                  </a:rPr>
                  <a:t>공연예술통합전산망</a:t>
                </a:r>
                <a:r>
                  <a:rPr lang="en-US" altLang="ko-KR" b="0" i="0" dirty="0">
                    <a:solidFill>
                      <a:srgbClr val="333333"/>
                    </a:solidFill>
                    <a:effectLst/>
                    <a:latin typeface="notokr-medium"/>
                  </a:rPr>
                  <a:t>(KOPIS) API</a:t>
                </a:r>
                <a:r>
                  <a:rPr lang="ko-KR" altLang="en-US" b="0" i="0" dirty="0">
                    <a:solidFill>
                      <a:srgbClr val="333333"/>
                    </a:solidFill>
                    <a:effectLst/>
                    <a:latin typeface="notokr-medium"/>
                  </a:rPr>
                  <a:t>를 통한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뮤지컬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연극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클래식을 아우르는 전국 공연 정보를 모아 소비자가 쉽게 검색 및 결제하여 문화생활을 즐길 수 있는 서비스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  <a:p>
                <a:pPr marL="342900" indent="-342900" algn="just">
                  <a:buAutoNum type="arabicPeriod"/>
                </a:pP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같이 공연을 보러 갈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‘</a:t>
                </a:r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메이트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’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를 구하는 게시판과 티켓 무료 나눔 게시판을 통해 공연의 문턱을 낮추고 공연 시장 활발해짐에 기여하는 서비스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A3EB55-A59E-4CDF-BA41-8D918470BDA9}"/>
                  </a:ext>
                </a:extLst>
              </p:cNvPr>
              <p:cNvSpPr txBox="1"/>
              <p:nvPr/>
            </p:nvSpPr>
            <p:spPr>
              <a:xfrm>
                <a:off x="932247" y="585938"/>
                <a:ext cx="71830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나눔스퀘어OTF ExtraBold" panose="020B0600000101010101" pitchFamily="34" charset="-127"/>
                  </a:rPr>
                  <a:t>서비스 개요</a:t>
                </a:r>
              </a:p>
            </p:txBody>
          </p:sp>
        </p:grpSp>
        <p:grpSp>
          <p:nvGrpSpPr>
            <p:cNvPr id="20" name="그룹 11">
              <a:extLst>
                <a:ext uri="{FF2B5EF4-FFF2-40B4-BE49-F238E27FC236}">
                  <a16:creationId xmlns:a16="http://schemas.microsoft.com/office/drawing/2014/main" id="{CAC82657-33B0-48CC-9777-76013E5477D6}"/>
                </a:ext>
              </a:extLst>
            </p:cNvPr>
            <p:cNvGrpSpPr/>
            <p:nvPr/>
          </p:nvGrpSpPr>
          <p:grpSpPr>
            <a:xfrm>
              <a:off x="2741136" y="3168473"/>
              <a:ext cx="7183053" cy="1561572"/>
              <a:chOff x="932245" y="2559632"/>
              <a:chExt cx="7183053" cy="156157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B45C77-C84E-4714-8A07-59FAF82B36CB}"/>
                  </a:ext>
                </a:extLst>
              </p:cNvPr>
              <p:cNvSpPr txBox="1"/>
              <p:nvPr/>
            </p:nvSpPr>
            <p:spPr>
              <a:xfrm>
                <a:off x="932245" y="2559632"/>
                <a:ext cx="71830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목표 설정 </a:t>
                </a:r>
                <a:r>
                  <a:rPr lang="en-US" altLang="ko-K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(</a:t>
                </a:r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기획의도</a:t>
                </a:r>
                <a:r>
                  <a:rPr lang="en-US" altLang="ko-K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, </a:t>
                </a:r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사용자 인터뷰</a:t>
                </a:r>
                <a:r>
                  <a:rPr lang="en-US" altLang="ko-K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, </a:t>
                </a:r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유사서비스 분석 기반</a:t>
                </a:r>
                <a:r>
                  <a:rPr lang="en-US" altLang="ko-K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나눔스퀘어OTF ExtraBold" panose="020B0600000101010101" pitchFamily="34" charset="-127"/>
                  </a:rPr>
                  <a:t>)</a:t>
                </a:r>
                <a:endParaRPr lang="ko-KR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4986EB-A7AE-4297-BFED-52D955DD154A}"/>
                  </a:ext>
                </a:extLst>
              </p:cNvPr>
              <p:cNvSpPr txBox="1"/>
              <p:nvPr/>
            </p:nvSpPr>
            <p:spPr>
              <a:xfrm>
                <a:off x="932247" y="2929269"/>
                <a:ext cx="7183051" cy="1191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AutoNum type="arabicPeriod"/>
                </a:pPr>
                <a:r>
                  <a:rPr lang="ko-KR" altLang="en-US" dirty="0">
                    <a:latin typeface="+mn-ea"/>
                  </a:rPr>
                  <a:t>함께 공연 관람할 친구를 매칭하는 </a:t>
                </a:r>
                <a:r>
                  <a:rPr lang="en-US" altLang="ko-KR" dirty="0">
                    <a:latin typeface="+mn-ea"/>
                  </a:rPr>
                  <a:t>‘</a:t>
                </a:r>
                <a:r>
                  <a:rPr lang="ko-KR" altLang="en-US" dirty="0" err="1">
                    <a:latin typeface="+mn-ea"/>
                  </a:rPr>
                  <a:t>메이트</a:t>
                </a:r>
                <a:r>
                  <a:rPr lang="en-US" altLang="ko-KR" dirty="0">
                    <a:latin typeface="+mn-ea"/>
                  </a:rPr>
                  <a:t>’ </a:t>
                </a:r>
                <a:r>
                  <a:rPr lang="ko-KR" altLang="en-US" dirty="0">
                    <a:latin typeface="+mn-ea"/>
                  </a:rPr>
                  <a:t>서비스 런칭</a:t>
                </a:r>
                <a:endParaRPr lang="en-US" altLang="ko-KR" dirty="0">
                  <a:latin typeface="+mn-ea"/>
                </a:endParaRPr>
              </a:p>
              <a:p>
                <a:pPr marL="342900" indent="-342900" algn="just">
                  <a:buAutoNum type="arabicPeriod"/>
                </a:pP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나눔스퀘어OTF" panose="020B0600000101010101" pitchFamily="34" charset="-127"/>
                  </a:rPr>
                  <a:t>게시판을 통한 티켓 나눔 서비스 제공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  <a:p>
                <a:pPr marL="342900" indent="-342900" algn="just">
                  <a:buAutoNum type="arabicPeriod"/>
                </a:pP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카카오페이를 통한 손쉬운 공연 예매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  <a:p>
                <a:pPr marL="342900" indent="-342900" algn="just">
                  <a:buAutoNum type="arabicPeriod"/>
                </a:pP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사용자 편의를 위한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UI/UX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디자인 구현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  <a:p>
                <a:pPr marL="342900" indent="-342900" algn="just">
                  <a:buAutoNum type="arabicPeriod"/>
                </a:pP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친구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-</a:t>
                </a:r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친한친구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-</a:t>
                </a:r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베프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OTF" panose="020B0600000101010101" pitchFamily="34" charset="-127"/>
                  </a:rPr>
                  <a:t> 순의 회원등급을 통하여 예매 할인 등 별도의 혜택 제공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OTF" panose="020B0600000101010101" pitchFamily="34" charset="-127"/>
                </a:endParaRPr>
              </a:p>
            </p:txBody>
          </p:sp>
        </p:grpSp>
      </p:grpSp>
      <p:sp>
        <p:nvSpPr>
          <p:cNvPr id="25" name="순서도: 대체 처리 1">
            <a:extLst>
              <a:ext uri="{FF2B5EF4-FFF2-40B4-BE49-F238E27FC236}">
                <a16:creationId xmlns:a16="http://schemas.microsoft.com/office/drawing/2014/main" id="{19BB5F79-459D-4650-B6FA-5343330696C4}"/>
              </a:ext>
            </a:extLst>
          </p:cNvPr>
          <p:cNvSpPr/>
          <p:nvPr/>
        </p:nvSpPr>
        <p:spPr>
          <a:xfrm>
            <a:off x="1016001" y="558800"/>
            <a:ext cx="9009210" cy="5638800"/>
          </a:xfrm>
          <a:prstGeom prst="flowChartAlternateProcess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95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6861373" y="3662328"/>
            <a:ext cx="47114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Malgun Gothic"/>
                <a:ea typeface="Malgun Gothic"/>
              </a:rPr>
              <a:t>서비스 세부 기능 목표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673849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ea typeface="+mn-lt"/>
              </a:rPr>
              <a:t>요구사항 정의</a:t>
            </a:r>
            <a:endParaRPr lang="ko-KR" sz="4800" b="1" dirty="0">
              <a:latin typeface="Malgun Gothic"/>
              <a:ea typeface="Malgun Gothic"/>
              <a:cs typeface="+mn-lt"/>
            </a:endParaRP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07</a:t>
            </a:r>
            <a:endParaRPr lang="en-US" altLang="ko-KR" dirty="0">
              <a:ea typeface="+mj-lt"/>
              <a:cs typeface="+mj-lt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39CDB2CC-1D0A-4416-8CFB-92DA0C6B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56" y="1295400"/>
            <a:ext cx="3499554" cy="3499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F1E6AF-145B-4D41-95EE-05E0E7550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98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36AE03-6302-4151-BDED-005D18910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729328"/>
              </p:ext>
            </p:extLst>
          </p:nvPr>
        </p:nvGraphicFramePr>
        <p:xfrm>
          <a:off x="1633345" y="0"/>
          <a:ext cx="8925309" cy="68579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9811">
                  <a:extLst>
                    <a:ext uri="{9D8B030D-6E8A-4147-A177-3AD203B41FA5}">
                      <a16:colId xmlns:a16="http://schemas.microsoft.com/office/drawing/2014/main" val="976463086"/>
                    </a:ext>
                  </a:extLst>
                </a:gridCol>
                <a:gridCol w="887155">
                  <a:extLst>
                    <a:ext uri="{9D8B030D-6E8A-4147-A177-3AD203B41FA5}">
                      <a16:colId xmlns:a16="http://schemas.microsoft.com/office/drawing/2014/main" val="2406687492"/>
                    </a:ext>
                  </a:extLst>
                </a:gridCol>
                <a:gridCol w="1119024">
                  <a:extLst>
                    <a:ext uri="{9D8B030D-6E8A-4147-A177-3AD203B41FA5}">
                      <a16:colId xmlns:a16="http://schemas.microsoft.com/office/drawing/2014/main" val="2740127558"/>
                    </a:ext>
                  </a:extLst>
                </a:gridCol>
                <a:gridCol w="1196312">
                  <a:extLst>
                    <a:ext uri="{9D8B030D-6E8A-4147-A177-3AD203B41FA5}">
                      <a16:colId xmlns:a16="http://schemas.microsoft.com/office/drawing/2014/main" val="2403864236"/>
                    </a:ext>
                  </a:extLst>
                </a:gridCol>
                <a:gridCol w="3538535">
                  <a:extLst>
                    <a:ext uri="{9D8B030D-6E8A-4147-A177-3AD203B41FA5}">
                      <a16:colId xmlns:a16="http://schemas.microsoft.com/office/drawing/2014/main" val="1520998946"/>
                    </a:ext>
                  </a:extLst>
                </a:gridCol>
                <a:gridCol w="1119024">
                  <a:extLst>
                    <a:ext uri="{9D8B030D-6E8A-4147-A177-3AD203B41FA5}">
                      <a16:colId xmlns:a16="http://schemas.microsoft.com/office/drawing/2014/main" val="989851777"/>
                    </a:ext>
                  </a:extLst>
                </a:gridCol>
                <a:gridCol w="675448">
                  <a:extLst>
                    <a:ext uri="{9D8B030D-6E8A-4147-A177-3AD203B41FA5}">
                      <a16:colId xmlns:a16="http://schemas.microsoft.com/office/drawing/2014/main" val="2991315476"/>
                    </a:ext>
                  </a:extLst>
                </a:gridCol>
              </a:tblGrid>
              <a:tr h="2568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순번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아이디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분류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요구사항 이름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요구사항 상세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담당자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우선순위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2471811469"/>
                  </a:ext>
                </a:extLst>
              </a:tr>
              <a:tr h="256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MEM-01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018" marR="81018" marT="40509" marB="40509" anchor="ctr"/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018" marR="81018" marT="40509" marB="4050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로그인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가입된 회원정보로 로그인을 할 수 있도록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1803194336"/>
                  </a:ext>
                </a:extLst>
              </a:tr>
              <a:tr h="2711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유효성 검사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회원가입시 그리고 로그인시 유효성 검사를 실시한다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1692468490"/>
                  </a:ext>
                </a:extLst>
              </a:tr>
              <a:tr h="2851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아이디 저장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로그인 페이지에서 체크박스 선택을 통해 아이디 저장이 가능하도록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247330443"/>
                  </a:ext>
                </a:extLst>
              </a:tr>
              <a:tr h="256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모달창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로그인 페이지는 모달창을 활용하여 구현한다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3312757200"/>
                  </a:ext>
                </a:extLst>
              </a:tr>
              <a:tr h="2851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비밀번호 찾기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비밀번호 분실시 비밀번호를 찾거나 임시 비밀번호를 부여하는 기능을 구현한다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867493618"/>
                  </a:ext>
                </a:extLst>
              </a:tr>
              <a:tr h="6330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MEM-02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018" marR="81018" marT="40509" marB="40509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회원가입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신규회원 가입이 가능하도록 한다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>
                          <a:effectLst/>
                        </a:rPr>
                        <a:t>또한 가입 양식에 비밀번호는 </a:t>
                      </a:r>
                      <a:r>
                        <a:rPr lang="en-US" altLang="ko-KR" sz="900" u="none" strike="noStrike" dirty="0">
                          <a:effectLst/>
                        </a:rPr>
                        <a:t>2</a:t>
                      </a:r>
                      <a:r>
                        <a:rPr lang="ko-KR" altLang="en-US" sz="900" u="none" strike="noStrike" dirty="0">
                          <a:effectLst/>
                        </a:rPr>
                        <a:t>회 입력하도록 한다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>
                          <a:effectLst/>
                        </a:rPr>
                        <a:t>그 외 성별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이름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주소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닉네임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이메일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전화번호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생년월일 등을 입력 받는다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914075809"/>
                  </a:ext>
                </a:extLst>
              </a:tr>
              <a:tr h="2711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보안성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회원가입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로그인 시 스프링 시큐리티의 암호화를 활용한다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210401193"/>
                  </a:ext>
                </a:extLst>
              </a:tr>
              <a:tr h="256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우편번호 </a:t>
                      </a:r>
                      <a:r>
                        <a:rPr lang="en-US" sz="900" u="none" strike="noStrike">
                          <a:effectLst/>
                        </a:rPr>
                        <a:t>API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API</a:t>
                      </a:r>
                      <a:r>
                        <a:rPr lang="ko-KR" altLang="en-US" sz="900" u="none" strike="noStrike">
                          <a:effectLst/>
                        </a:rPr>
                        <a:t>를 활용하여 주소를 입력할 수 있도록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546627638"/>
                  </a:ext>
                </a:extLst>
              </a:tr>
              <a:tr h="2851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MEM-03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018" marR="81018" marT="40509" marB="40509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비밀번호 변경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기존 비밀번호 입력 후 새로운 비밀번호를 </a:t>
                      </a:r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</a:rPr>
                        <a:t>회 입력하여 비밀번호를 변경할 수 있게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1878075809"/>
                  </a:ext>
                </a:extLst>
              </a:tr>
              <a:tr h="758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회원정보 수정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아이디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이름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성별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생년월일은 고정되게 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회원정보를 수정하기 위해 비밀번호 확인 과정을 거치도록 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닉네임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주소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이메일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전화번호 등은 수정이 가능하도록 구현한다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중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2815673063"/>
                  </a:ext>
                </a:extLst>
              </a:tr>
              <a:tr h="10091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MEM-04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회원 탈퇴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안내문과 탈퇴 사유 설문조사를 포함하도록 페이지를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탈퇴하기 전에 이미 예약되어 있는 티켓 정보를 조회해서 보여주도록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비밀번호 확인 과정을 거쳐야 탈퇴되도록 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탈퇴 요청이 수락될 경우 </a:t>
                      </a:r>
                      <a:r>
                        <a:rPr lang="en-US" altLang="ko-KR" sz="900" u="none" strike="noStrike">
                          <a:effectLst/>
                        </a:rPr>
                        <a:t>DB</a:t>
                      </a:r>
                      <a:r>
                        <a:rPr lang="ko-KR" altLang="en-US" sz="900" u="none" strike="noStrike">
                          <a:effectLst/>
                        </a:rPr>
                        <a:t>에서 상태 컬럼을 변경하도록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2793339109"/>
                  </a:ext>
                </a:extLst>
              </a:tr>
              <a:tr h="4034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MEM-05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018" marR="81018" marT="40509" marB="40509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내가 쓴 게시판 글 조회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마이페이지에서 내가 쓴 글을 조회할 수 있도록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메이트 게시판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티켓나눔 게시판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36816014"/>
                  </a:ext>
                </a:extLst>
              </a:tr>
              <a:tr h="2851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내 고객센터 문의 조회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마이페이지에서 내가 쓴 고객센터 문의글을 조회할 수 있도록 구현한다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490948953"/>
                  </a:ext>
                </a:extLst>
              </a:tr>
              <a:tr h="27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내가 쓴 리뷰 조회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마이페이지에서 내가 쓴 공연 리뷰를 조회할 수 있도록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중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3797272272"/>
                  </a:ext>
                </a:extLst>
              </a:tr>
              <a:tr h="10652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MEM-06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회원 등급제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YES24 </a:t>
                      </a:r>
                      <a:r>
                        <a:rPr lang="ko-KR" altLang="en-US" sz="900" u="none" strike="noStrike">
                          <a:effectLst/>
                        </a:rPr>
                        <a:t>등급제를 모델로 하여 등급별 회원 권한을 차등 설정하도록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예매 </a:t>
                      </a:r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회 이상인 경우 </a:t>
                      </a:r>
                      <a:r>
                        <a:rPr lang="en-US" altLang="ko-KR" sz="900" u="none" strike="noStrike">
                          <a:effectLst/>
                        </a:rPr>
                        <a:t>"</a:t>
                      </a:r>
                      <a:r>
                        <a:rPr lang="ko-KR" altLang="en-US" sz="900" u="none" strike="noStrike">
                          <a:effectLst/>
                        </a:rPr>
                        <a:t>친구</a:t>
                      </a:r>
                      <a:r>
                        <a:rPr lang="en-US" altLang="ko-KR" sz="900" u="none" strike="noStrike">
                          <a:effectLst/>
                        </a:rPr>
                        <a:t>" </a:t>
                      </a:r>
                      <a:r>
                        <a:rPr lang="ko-KR" altLang="en-US" sz="900" u="none" strike="noStrike">
                          <a:effectLst/>
                        </a:rPr>
                        <a:t>등급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메이트 게시판 접근 권한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예매 </a:t>
                      </a:r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r>
                        <a:rPr lang="ko-KR" altLang="en-US" sz="900" u="none" strike="noStrike">
                          <a:effectLst/>
                        </a:rPr>
                        <a:t>회 이상은 </a:t>
                      </a:r>
                      <a:r>
                        <a:rPr lang="en-US" altLang="ko-KR" sz="900" u="none" strike="noStrike">
                          <a:effectLst/>
                        </a:rPr>
                        <a:t>"</a:t>
                      </a:r>
                      <a:r>
                        <a:rPr lang="ko-KR" altLang="en-US" sz="900" u="none" strike="noStrike">
                          <a:effectLst/>
                        </a:rPr>
                        <a:t>친한친구</a:t>
                      </a:r>
                      <a:r>
                        <a:rPr lang="en-US" altLang="ko-KR" sz="900" u="none" strike="noStrike">
                          <a:effectLst/>
                        </a:rPr>
                        <a:t>" </a:t>
                      </a:r>
                      <a:r>
                        <a:rPr lang="ko-KR" altLang="en-US" sz="900" u="none" strike="noStrike">
                          <a:effectLst/>
                        </a:rPr>
                        <a:t>등급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결제시 할인 </a:t>
                      </a:r>
                      <a:r>
                        <a:rPr lang="en-US" altLang="ko-KR" sz="900" u="none" strike="noStrike">
                          <a:effectLst/>
                        </a:rPr>
                        <a:t>5%</a:t>
                      </a:r>
                      <a:br>
                        <a:rPr lang="en-US" altLang="ko-KR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예매 </a:t>
                      </a:r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r>
                        <a:rPr lang="ko-KR" altLang="en-US" sz="900" u="none" strike="noStrike">
                          <a:effectLst/>
                        </a:rPr>
                        <a:t>회 이상은 </a:t>
                      </a:r>
                      <a:r>
                        <a:rPr lang="en-US" altLang="ko-KR" sz="900" u="none" strike="noStrike">
                          <a:effectLst/>
                        </a:rPr>
                        <a:t>"</a:t>
                      </a:r>
                      <a:r>
                        <a:rPr lang="ko-KR" altLang="en-US" sz="900" u="none" strike="noStrike">
                          <a:effectLst/>
                        </a:rPr>
                        <a:t>베스트프랜드</a:t>
                      </a:r>
                      <a:r>
                        <a:rPr lang="en-US" altLang="ko-KR" sz="900" u="none" strike="noStrike">
                          <a:effectLst/>
                        </a:rPr>
                        <a:t>" </a:t>
                      </a:r>
                      <a:r>
                        <a:rPr lang="ko-KR" altLang="en-US" sz="900" u="none" strike="noStrike">
                          <a:effectLst/>
                        </a:rPr>
                        <a:t>등급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결제시 할인 </a:t>
                      </a:r>
                      <a:r>
                        <a:rPr lang="en-US" altLang="ko-KR" sz="900" u="none" strike="noStrike">
                          <a:effectLst/>
                        </a:rPr>
                        <a:t>10%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중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56" marR="6656" marT="6656" marB="0" anchor="ctr"/>
                </a:tc>
                <a:extLst>
                  <a:ext uri="{0D108BD9-81ED-4DB2-BD59-A6C34878D82A}">
                    <a16:rowId xmlns:a16="http://schemas.microsoft.com/office/drawing/2014/main" val="877144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8637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C87815A-0FE4-4D8E-B1D6-90695F6F1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399001"/>
              </p:ext>
            </p:extLst>
          </p:nvPr>
        </p:nvGraphicFramePr>
        <p:xfrm>
          <a:off x="1620989" y="1"/>
          <a:ext cx="8950022" cy="6857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890">
                  <a:extLst>
                    <a:ext uri="{9D8B030D-6E8A-4147-A177-3AD203B41FA5}">
                      <a16:colId xmlns:a16="http://schemas.microsoft.com/office/drawing/2014/main" val="4102302155"/>
                    </a:ext>
                  </a:extLst>
                </a:gridCol>
                <a:gridCol w="889611">
                  <a:extLst>
                    <a:ext uri="{9D8B030D-6E8A-4147-A177-3AD203B41FA5}">
                      <a16:colId xmlns:a16="http://schemas.microsoft.com/office/drawing/2014/main" val="274903606"/>
                    </a:ext>
                  </a:extLst>
                </a:gridCol>
                <a:gridCol w="1122123">
                  <a:extLst>
                    <a:ext uri="{9D8B030D-6E8A-4147-A177-3AD203B41FA5}">
                      <a16:colId xmlns:a16="http://schemas.microsoft.com/office/drawing/2014/main" val="1210286332"/>
                    </a:ext>
                  </a:extLst>
                </a:gridCol>
                <a:gridCol w="1199626">
                  <a:extLst>
                    <a:ext uri="{9D8B030D-6E8A-4147-A177-3AD203B41FA5}">
                      <a16:colId xmlns:a16="http://schemas.microsoft.com/office/drawing/2014/main" val="1023952010"/>
                    </a:ext>
                  </a:extLst>
                </a:gridCol>
                <a:gridCol w="3548332">
                  <a:extLst>
                    <a:ext uri="{9D8B030D-6E8A-4147-A177-3AD203B41FA5}">
                      <a16:colId xmlns:a16="http://schemas.microsoft.com/office/drawing/2014/main" val="965728915"/>
                    </a:ext>
                  </a:extLst>
                </a:gridCol>
                <a:gridCol w="1122123">
                  <a:extLst>
                    <a:ext uri="{9D8B030D-6E8A-4147-A177-3AD203B41FA5}">
                      <a16:colId xmlns:a16="http://schemas.microsoft.com/office/drawing/2014/main" val="459600572"/>
                    </a:ext>
                  </a:extLst>
                </a:gridCol>
                <a:gridCol w="677317">
                  <a:extLst>
                    <a:ext uri="{9D8B030D-6E8A-4147-A177-3AD203B41FA5}">
                      <a16:colId xmlns:a16="http://schemas.microsoft.com/office/drawing/2014/main" val="1452062829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순번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아이디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분류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요구사항 이름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요구사항 상세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담당자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우선순위</a:t>
                      </a:r>
                      <a:endParaRPr lang="ko-KR" alt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15662016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SHO-01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공연목록 조회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공공 </a:t>
                      </a:r>
                      <a:r>
                        <a:rPr lang="en-US" altLang="ko-KR" sz="900" u="none" strike="noStrike">
                          <a:effectLst/>
                        </a:rPr>
                        <a:t>API</a:t>
                      </a:r>
                      <a:r>
                        <a:rPr lang="ko-KR" altLang="en-US" sz="900" u="none" strike="noStrike">
                          <a:effectLst/>
                        </a:rPr>
                        <a:t>를 이용하여 공연 목록을 조회해서 화면에 표시하도록 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정렬 방식 </a:t>
                      </a:r>
                      <a:r>
                        <a:rPr lang="en-US" altLang="ko-KR" sz="900" u="none" strike="noStrike">
                          <a:effectLst/>
                        </a:rPr>
                        <a:t>: </a:t>
                      </a:r>
                      <a:r>
                        <a:rPr lang="ko-KR" altLang="en-US" sz="900" u="none" strike="noStrike">
                          <a:effectLst/>
                        </a:rPr>
                        <a:t>마감임박순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최신순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인기순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126866317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공연목록 필터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공연목록에 필터를 적용하여 선택적으로 표시할 수 있도록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필터 </a:t>
                      </a:r>
                      <a:r>
                        <a:rPr lang="en-US" altLang="ko-KR" sz="900" u="none" strike="noStrike">
                          <a:effectLst/>
                        </a:rPr>
                        <a:t>: </a:t>
                      </a:r>
                      <a:r>
                        <a:rPr lang="ko-KR" altLang="en-US" sz="900" u="none" strike="noStrike">
                          <a:effectLst/>
                        </a:rPr>
                        <a:t>지역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공연 장르 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2877025524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공연검색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특정 정보를 선택하여 공연을 검색할 수 있도록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검색시 슬라이더를 활용하여 기간을 설정할 수 있도록 구현한다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204305306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SHO-02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공연 상세 조회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공공 </a:t>
                      </a:r>
                      <a:r>
                        <a:rPr lang="en-US" altLang="ko-KR" sz="900" u="none" strike="noStrike">
                          <a:effectLst/>
                        </a:rPr>
                        <a:t>API</a:t>
                      </a:r>
                      <a:r>
                        <a:rPr lang="ko-KR" altLang="en-US" sz="900" u="none" strike="noStrike">
                          <a:effectLst/>
                        </a:rPr>
                        <a:t>를 이용하여 공연 상세 정보를 조회해서 화면에 표시되도록 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썸네일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상영정보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극장정보가 표시되도록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789936176"/>
                  </a:ext>
                </a:extLst>
              </a:tr>
              <a:tr h="507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공연장 지도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공공 </a:t>
                      </a:r>
                      <a:r>
                        <a:rPr lang="en-US" altLang="ko-KR" sz="900" u="none" strike="noStrike">
                          <a:effectLst/>
                        </a:rPr>
                        <a:t>API </a:t>
                      </a:r>
                      <a:r>
                        <a:rPr lang="ko-KR" altLang="en-US" sz="900" u="none" strike="noStrike">
                          <a:effectLst/>
                        </a:rPr>
                        <a:t>정보를 카카오 </a:t>
                      </a:r>
                      <a:r>
                        <a:rPr lang="en-US" altLang="ko-KR" sz="900" u="none" strike="noStrike">
                          <a:effectLst/>
                        </a:rPr>
                        <a:t>API</a:t>
                      </a:r>
                      <a:r>
                        <a:rPr lang="ko-KR" altLang="en-US" sz="900" u="none" strike="noStrike">
                          <a:effectLst/>
                        </a:rPr>
                        <a:t>와 연계하여 공연 장소를 지도에 표시한다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204963958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SHO-03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 리뷰 등록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회원은 로그인후 각각의 공연에 대해 리뷰를 등록할 수 있도록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리뷰는 코멘트와 별점을 포함한다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119234306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리뷰 좋아요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등록된 리뷰에 대해 좋아요 버튼으로 평가를 할 수 있도록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베스트 리뷰 상위 </a:t>
                      </a:r>
                      <a:r>
                        <a:rPr lang="en-US" altLang="ko-KR" sz="900" u="none" strike="noStrike">
                          <a:effectLst/>
                        </a:rPr>
                        <a:t>2~3</a:t>
                      </a:r>
                      <a:r>
                        <a:rPr lang="ko-KR" altLang="en-US" sz="900" u="none" strike="noStrike">
                          <a:effectLst/>
                        </a:rPr>
                        <a:t>개는 상위에 노출되도록 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2616640415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SHO-04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 랭킹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공연 랭킹 순서에 따라 목록을 제공하는 페이지를 따로 구현한다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공연 장르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뮤지컬</a:t>
                      </a:r>
                      <a:r>
                        <a:rPr lang="en-US" altLang="ko-KR" sz="900" u="none" strike="noStrike">
                          <a:effectLst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</a:rPr>
                        <a:t>연극</a:t>
                      </a:r>
                      <a:r>
                        <a:rPr lang="en-US" altLang="ko-KR" sz="900" u="none" strike="noStrike">
                          <a:effectLst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</a:rPr>
                        <a:t>클래식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r>
                        <a:rPr lang="ko-KR" altLang="en-US" sz="900" u="none" strike="noStrike">
                          <a:effectLst/>
                        </a:rPr>
                        <a:t>마다 각각의 페이지를 따로 구현한다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282334482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SHO-05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공연 캘린더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공연 정보를 달력에 표시할 수 있도록 구현한다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3572208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501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ardrop 5">
            <a:extLst>
              <a:ext uri="{FF2B5EF4-FFF2-40B4-BE49-F238E27FC236}">
                <a16:creationId xmlns:a16="http://schemas.microsoft.com/office/drawing/2014/main" id="{C223B598-15AE-4DFA-9321-A74FCB56CFD4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322B6A-3497-4F22-A2FA-BEB47B987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6743" y="617536"/>
            <a:ext cx="1282610" cy="66459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KT&amp;G 상상제목 B" panose="02000300000000000000" pitchFamily="2" charset="-127"/>
                <a:ea typeface="KT&amp;G 상상제목 B"/>
              </a:rPr>
              <a:t>목차</a:t>
            </a:r>
            <a:endParaRPr lang="en-US" altLang="ko-KR" sz="3600" dirty="0">
              <a:ea typeface="KT&amp;G 상상제목 B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CE3767-826E-4685-8D72-C8AAD3505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45" y="669303"/>
            <a:ext cx="646061" cy="561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5BDAD-0228-473D-9437-F6C94A23EF75}"/>
              </a:ext>
            </a:extLst>
          </p:cNvPr>
          <p:cNvSpPr txBox="1"/>
          <p:nvPr/>
        </p:nvSpPr>
        <p:spPr>
          <a:xfrm>
            <a:off x="8526502" y="292805"/>
            <a:ext cx="2856578" cy="55728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조원 소개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일정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기획 의도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사용자 인터뷰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유사 서비스 분석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서비스 목표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요구사항 정의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사이트 맵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화면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설계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다이어그램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DB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설계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개발 환경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C048FB27-F535-476A-94ED-5D4EB8736952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0D21261D-28E0-4EAD-83B0-117B74E0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78052">
            <a:off x="987425" y="892175"/>
            <a:ext cx="3930650" cy="3930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4ACB33-9E05-4C95-9386-0ADBFD07A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9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399041-5DEF-47F7-81D6-772B09105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395409"/>
              </p:ext>
            </p:extLst>
          </p:nvPr>
        </p:nvGraphicFramePr>
        <p:xfrm>
          <a:off x="1589645" y="690434"/>
          <a:ext cx="9012709" cy="54771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3627">
                  <a:extLst>
                    <a:ext uri="{9D8B030D-6E8A-4147-A177-3AD203B41FA5}">
                      <a16:colId xmlns:a16="http://schemas.microsoft.com/office/drawing/2014/main" val="4262711965"/>
                    </a:ext>
                  </a:extLst>
                </a:gridCol>
                <a:gridCol w="895842">
                  <a:extLst>
                    <a:ext uri="{9D8B030D-6E8A-4147-A177-3AD203B41FA5}">
                      <a16:colId xmlns:a16="http://schemas.microsoft.com/office/drawing/2014/main" val="2220817867"/>
                    </a:ext>
                  </a:extLst>
                </a:gridCol>
                <a:gridCol w="1129982">
                  <a:extLst>
                    <a:ext uri="{9D8B030D-6E8A-4147-A177-3AD203B41FA5}">
                      <a16:colId xmlns:a16="http://schemas.microsoft.com/office/drawing/2014/main" val="3155960015"/>
                    </a:ext>
                  </a:extLst>
                </a:gridCol>
                <a:gridCol w="1208029">
                  <a:extLst>
                    <a:ext uri="{9D8B030D-6E8A-4147-A177-3AD203B41FA5}">
                      <a16:colId xmlns:a16="http://schemas.microsoft.com/office/drawing/2014/main" val="377790535"/>
                    </a:ext>
                  </a:extLst>
                </a:gridCol>
                <a:gridCol w="3573186">
                  <a:extLst>
                    <a:ext uri="{9D8B030D-6E8A-4147-A177-3AD203B41FA5}">
                      <a16:colId xmlns:a16="http://schemas.microsoft.com/office/drawing/2014/main" val="938341766"/>
                    </a:ext>
                  </a:extLst>
                </a:gridCol>
                <a:gridCol w="1129982">
                  <a:extLst>
                    <a:ext uri="{9D8B030D-6E8A-4147-A177-3AD203B41FA5}">
                      <a16:colId xmlns:a16="http://schemas.microsoft.com/office/drawing/2014/main" val="3621309874"/>
                    </a:ext>
                  </a:extLst>
                </a:gridCol>
                <a:gridCol w="682061">
                  <a:extLst>
                    <a:ext uri="{9D8B030D-6E8A-4147-A177-3AD203B41FA5}">
                      <a16:colId xmlns:a16="http://schemas.microsoft.com/office/drawing/2014/main" val="151570736"/>
                    </a:ext>
                  </a:extLst>
                </a:gridCol>
              </a:tblGrid>
              <a:tr h="304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순번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아이디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분류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요구사항 이름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요구사항 상세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담당자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우선순위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3447484"/>
                  </a:ext>
                </a:extLst>
              </a:tr>
              <a:tr h="1521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MAT-01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메이트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같이가요 게시판 작성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공연 상세조회 페이지에서 버튼 링크를 통해 같이가요 게시판 글 작성 페이지로 이동하며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이 때 공연 정보를 함께 가져오도록 구현한다</a:t>
                      </a:r>
                      <a:br>
                        <a:rPr lang="ko-KR" altLang="en-US" sz="1100" u="none" strike="noStrike">
                          <a:effectLst/>
                        </a:rPr>
                      </a:br>
                      <a:r>
                        <a:rPr lang="ko-KR" altLang="en-US" sz="1100" u="none" strike="noStrike">
                          <a:effectLst/>
                        </a:rPr>
                        <a:t>지역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성별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나이대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인원수 등 모집 정보를 포함하도록 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0939979"/>
                  </a:ext>
                </a:extLst>
              </a:tr>
              <a:tr h="9128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같이가요 모집중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모집중</a:t>
                      </a:r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r>
                        <a:rPr lang="ko-KR" altLang="en-US" sz="1100" u="none" strike="noStrike">
                          <a:effectLst/>
                        </a:rPr>
                        <a:t>모집완료 표시를 같이가요 게시판 조회 페이지에서 글쓴이 권한으로 변경할 수 있도록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8481947"/>
                  </a:ext>
                </a:extLst>
              </a:tr>
              <a:tr h="9128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MAT-02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같이가요 비밀댓글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같이가요 게시글에서 댓글 내용은 글쓴이와 댓글쓴이만 서로 읽을 수 있도록 비밀댓글로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186620"/>
                  </a:ext>
                </a:extLst>
              </a:tr>
              <a:tr h="12171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MAT-03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티켓나눔 게시판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티켓나눔 게시판에 글을 작성하고 조회할 수 있도록 구현한다</a:t>
                      </a:r>
                      <a:br>
                        <a:rPr lang="ko-KR" altLang="en-US" sz="1100" u="none" strike="noStrike">
                          <a:effectLst/>
                        </a:rPr>
                      </a:br>
                      <a:r>
                        <a:rPr lang="ko-KR" altLang="en-US" sz="1100" u="none" strike="noStrike">
                          <a:effectLst/>
                        </a:rPr>
                        <a:t>이미지 파일 업로드 그리고 이미지 표시 기능을 구현하여 티켓 이미지를 보여줄 수 있도록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8234818"/>
                  </a:ext>
                </a:extLst>
              </a:tr>
              <a:tr h="6085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MAT-04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메이트 신고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메이트 게시판에서 게시글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댓글에 대해 신고 기능을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4680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763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D82F71B-B0A0-43C8-ADB1-CD7DDE099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313718"/>
              </p:ext>
            </p:extLst>
          </p:nvPr>
        </p:nvGraphicFramePr>
        <p:xfrm>
          <a:off x="1700855" y="949667"/>
          <a:ext cx="8790290" cy="4958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913">
                  <a:extLst>
                    <a:ext uri="{9D8B030D-6E8A-4147-A177-3AD203B41FA5}">
                      <a16:colId xmlns:a16="http://schemas.microsoft.com/office/drawing/2014/main" val="3189448952"/>
                    </a:ext>
                  </a:extLst>
                </a:gridCol>
                <a:gridCol w="873734">
                  <a:extLst>
                    <a:ext uri="{9D8B030D-6E8A-4147-A177-3AD203B41FA5}">
                      <a16:colId xmlns:a16="http://schemas.microsoft.com/office/drawing/2014/main" val="1929705550"/>
                    </a:ext>
                  </a:extLst>
                </a:gridCol>
                <a:gridCol w="1102096">
                  <a:extLst>
                    <a:ext uri="{9D8B030D-6E8A-4147-A177-3AD203B41FA5}">
                      <a16:colId xmlns:a16="http://schemas.microsoft.com/office/drawing/2014/main" val="3834725741"/>
                    </a:ext>
                  </a:extLst>
                </a:gridCol>
                <a:gridCol w="1178217">
                  <a:extLst>
                    <a:ext uri="{9D8B030D-6E8A-4147-A177-3AD203B41FA5}">
                      <a16:colId xmlns:a16="http://schemas.microsoft.com/office/drawing/2014/main" val="3757130900"/>
                    </a:ext>
                  </a:extLst>
                </a:gridCol>
                <a:gridCol w="3485005">
                  <a:extLst>
                    <a:ext uri="{9D8B030D-6E8A-4147-A177-3AD203B41FA5}">
                      <a16:colId xmlns:a16="http://schemas.microsoft.com/office/drawing/2014/main" val="1505436400"/>
                    </a:ext>
                  </a:extLst>
                </a:gridCol>
                <a:gridCol w="1102096">
                  <a:extLst>
                    <a:ext uri="{9D8B030D-6E8A-4147-A177-3AD203B41FA5}">
                      <a16:colId xmlns:a16="http://schemas.microsoft.com/office/drawing/2014/main" val="2469643378"/>
                    </a:ext>
                  </a:extLst>
                </a:gridCol>
                <a:gridCol w="665229">
                  <a:extLst>
                    <a:ext uri="{9D8B030D-6E8A-4147-A177-3AD203B41FA5}">
                      <a16:colId xmlns:a16="http://schemas.microsoft.com/office/drawing/2014/main" val="3452159979"/>
                    </a:ext>
                  </a:extLst>
                </a:gridCol>
              </a:tblGrid>
              <a:tr h="2609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순번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아이디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분류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요구사항 이름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요구사항 상세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담당자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우선순위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7824668"/>
                  </a:ext>
                </a:extLst>
              </a:tr>
              <a:tr h="13049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TIC-01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예매 </a:t>
                      </a: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결제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결제 정보 등록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마이페이지를 통해 </a:t>
                      </a:r>
                      <a:r>
                        <a:rPr lang="en-US" altLang="ko-KR" sz="1100" u="none" strike="noStrike">
                          <a:effectLst/>
                        </a:rPr>
                        <a:t>DB</a:t>
                      </a:r>
                      <a:r>
                        <a:rPr lang="ko-KR" altLang="en-US" sz="1100" u="none" strike="noStrike">
                          <a:effectLst/>
                        </a:rPr>
                        <a:t>에 신용카드 정보 저장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앞의 네자리 빼고 ****로 표시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ko-KR" altLang="en-US" sz="1100" u="none" strike="noStrike">
                          <a:effectLst/>
                        </a:rPr>
                        <a:t>카드 정보 </a:t>
                      </a:r>
                      <a:r>
                        <a:rPr lang="en-US" altLang="ko-KR" sz="1100" u="none" strike="noStrike">
                          <a:effectLst/>
                        </a:rPr>
                        <a:t>2~3</a:t>
                      </a:r>
                      <a:r>
                        <a:rPr lang="ko-KR" altLang="en-US" sz="1100" u="none" strike="noStrike">
                          <a:effectLst/>
                        </a:rPr>
                        <a:t>개  등록하고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선택하여 사용할 수 있도록</a:t>
                      </a:r>
                      <a:br>
                        <a:rPr lang="ko-KR" altLang="en-US" sz="1100" u="none" strike="noStrike">
                          <a:effectLst/>
                        </a:rPr>
                      </a:br>
                      <a:r>
                        <a:rPr lang="ko-KR" altLang="en-US" sz="1100" u="none" strike="noStrike">
                          <a:effectLst/>
                        </a:rPr>
                        <a:t>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7483436"/>
                  </a:ext>
                </a:extLst>
              </a:tr>
              <a:tr h="20878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TIC-02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예매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신용카드 정보 등록되어 있으면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결제 진행 되도록 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결제 </a:t>
                      </a:r>
                      <a:r>
                        <a:rPr lang="en-US" altLang="ko-KR" sz="1100" u="none" strike="noStrike">
                          <a:effectLst/>
                        </a:rPr>
                        <a:t>API </a:t>
                      </a:r>
                      <a:r>
                        <a:rPr lang="ko-KR" altLang="en-US" sz="1100" u="none" strike="noStrike">
                          <a:effectLst/>
                        </a:rPr>
                        <a:t>사용하지 않기 때문에 실제 결제 과정 생략</a:t>
                      </a:r>
                      <a:r>
                        <a:rPr lang="en-US" altLang="ko-KR" sz="1100" u="none" strike="noStrike">
                          <a:effectLst/>
                        </a:rPr>
                        <a:t>).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공연 상세 조회 페이지에서 팝업창으로 진행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팝업창 </a:t>
                      </a:r>
                      <a:r>
                        <a:rPr lang="en-US" altLang="ko-KR" sz="1100" u="none" strike="noStrike">
                          <a:effectLst/>
                        </a:rPr>
                        <a:t>: </a:t>
                      </a:r>
                      <a:r>
                        <a:rPr lang="ko-KR" altLang="en-US" sz="1100" u="none" strike="noStrike">
                          <a:effectLst/>
                        </a:rPr>
                        <a:t>공연정보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좌석 가격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공연 날짜 </a:t>
                      </a: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시간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회원 등급 정보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회원 등급에 따라 할인된 가격 적용</a:t>
                      </a:r>
                      <a:r>
                        <a:rPr lang="en-US" altLang="ko-KR" sz="1100" u="none" strike="noStrike">
                          <a:effectLst/>
                        </a:rPr>
                        <a:t>. 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카드 정보 등록되지 않은 경우 카드 정보 등록 먼저 하도록 안내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3673285"/>
                  </a:ext>
                </a:extLst>
              </a:tr>
              <a:tr h="5219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TIC-03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결제 </a:t>
                      </a:r>
                      <a:r>
                        <a:rPr lang="en-US" sz="1100" u="none" strike="noStrike">
                          <a:effectLst/>
                        </a:rPr>
                        <a:t>API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단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결제 </a:t>
                      </a:r>
                      <a:r>
                        <a:rPr lang="en-US" altLang="ko-KR" sz="1100" u="none" strike="noStrike">
                          <a:effectLst/>
                        </a:rPr>
                        <a:t>API</a:t>
                      </a:r>
                      <a:r>
                        <a:rPr lang="ko-KR" altLang="en-US" sz="1100" u="none" strike="noStrike">
                          <a:effectLst/>
                        </a:rPr>
                        <a:t>의 활용이 가능한 경우 그에 따라 결제 과정을 </a:t>
                      </a:r>
                      <a:r>
                        <a:rPr lang="en-US" altLang="ko-KR" sz="1100" u="none" strike="noStrike">
                          <a:effectLst/>
                        </a:rPr>
                        <a:t>API </a:t>
                      </a:r>
                      <a:r>
                        <a:rPr lang="ko-KR" altLang="en-US" sz="1100" u="none" strike="noStrike">
                          <a:effectLst/>
                        </a:rPr>
                        <a:t>구현 방식에 따라 변경한다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7724663"/>
                  </a:ext>
                </a:extLst>
              </a:tr>
              <a:tr h="2609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TIC-04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좌석 선택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예매시 좌석을 선택할 수 있도록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1708177"/>
                  </a:ext>
                </a:extLst>
              </a:tr>
              <a:tr h="5219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TIC-05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예매 내역 조회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마이페이지에서 예매 내역을 확인 </a:t>
                      </a: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취소 가능하도록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11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826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0E057F3-771D-4084-AFA7-FB9722BD6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381031"/>
              </p:ext>
            </p:extLst>
          </p:nvPr>
        </p:nvGraphicFramePr>
        <p:xfrm>
          <a:off x="1647309" y="1190883"/>
          <a:ext cx="8897381" cy="44762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8590">
                  <a:extLst>
                    <a:ext uri="{9D8B030D-6E8A-4147-A177-3AD203B41FA5}">
                      <a16:colId xmlns:a16="http://schemas.microsoft.com/office/drawing/2014/main" val="2715224582"/>
                    </a:ext>
                  </a:extLst>
                </a:gridCol>
                <a:gridCol w="884378">
                  <a:extLst>
                    <a:ext uri="{9D8B030D-6E8A-4147-A177-3AD203B41FA5}">
                      <a16:colId xmlns:a16="http://schemas.microsoft.com/office/drawing/2014/main" val="3858811547"/>
                    </a:ext>
                  </a:extLst>
                </a:gridCol>
                <a:gridCol w="1115523">
                  <a:extLst>
                    <a:ext uri="{9D8B030D-6E8A-4147-A177-3AD203B41FA5}">
                      <a16:colId xmlns:a16="http://schemas.microsoft.com/office/drawing/2014/main" val="1556906457"/>
                    </a:ext>
                  </a:extLst>
                </a:gridCol>
                <a:gridCol w="1192571">
                  <a:extLst>
                    <a:ext uri="{9D8B030D-6E8A-4147-A177-3AD203B41FA5}">
                      <a16:colId xmlns:a16="http://schemas.microsoft.com/office/drawing/2014/main" val="2052966787"/>
                    </a:ext>
                  </a:extLst>
                </a:gridCol>
                <a:gridCol w="3527463">
                  <a:extLst>
                    <a:ext uri="{9D8B030D-6E8A-4147-A177-3AD203B41FA5}">
                      <a16:colId xmlns:a16="http://schemas.microsoft.com/office/drawing/2014/main" val="3415354033"/>
                    </a:ext>
                  </a:extLst>
                </a:gridCol>
                <a:gridCol w="1115523">
                  <a:extLst>
                    <a:ext uri="{9D8B030D-6E8A-4147-A177-3AD203B41FA5}">
                      <a16:colId xmlns:a16="http://schemas.microsoft.com/office/drawing/2014/main" val="444978405"/>
                    </a:ext>
                  </a:extLst>
                </a:gridCol>
                <a:gridCol w="673333">
                  <a:extLst>
                    <a:ext uri="{9D8B030D-6E8A-4147-A177-3AD203B41FA5}">
                      <a16:colId xmlns:a16="http://schemas.microsoft.com/office/drawing/2014/main" val="3506064880"/>
                    </a:ext>
                  </a:extLst>
                </a:gridCol>
              </a:tblGrid>
              <a:tr h="2486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순번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아이디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분류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요구사항 이름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요구사항 상세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담당자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우선순위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4097016"/>
                  </a:ext>
                </a:extLst>
              </a:tr>
              <a:tr h="49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ADM-01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고객센터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공연 관리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회원들의 모든 예매내역을 조회 </a:t>
                      </a: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취소 가능하도록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3231970"/>
                  </a:ext>
                </a:extLst>
              </a:tr>
              <a:tr h="49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ADM-02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회원 관리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전체 멤버 조회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아이디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가입일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예매횟수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등급 등</a:t>
                      </a:r>
                      <a:r>
                        <a:rPr lang="en-US" altLang="ko-KR" sz="1100" u="none" strike="noStrike">
                          <a:effectLst/>
                        </a:rPr>
                        <a:t>), </a:t>
                      </a:r>
                      <a:r>
                        <a:rPr lang="ko-KR" altLang="en-US" sz="1100" u="none" strike="noStrike">
                          <a:effectLst/>
                        </a:rPr>
                        <a:t>강제 탈퇴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등급 조정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2171173"/>
                  </a:ext>
                </a:extLst>
              </a:tr>
              <a:tr h="49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ADM-03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관리자 권한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메이트 게시판 </a:t>
                      </a:r>
                      <a:r>
                        <a:rPr lang="en-US" altLang="ko-KR" sz="1100" u="none" strike="noStrike">
                          <a:effectLst/>
                        </a:rPr>
                        <a:t>/ Q&amp;A </a:t>
                      </a:r>
                      <a:r>
                        <a:rPr lang="ko-KR" altLang="en-US" sz="1100" u="none" strike="noStrike">
                          <a:effectLst/>
                        </a:rPr>
                        <a:t>게시판 등 게시판 조회시 관리자에게도 수정 </a:t>
                      </a: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삭제 권한을 부여한다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7606150"/>
                  </a:ext>
                </a:extLst>
              </a:tr>
              <a:tr h="9947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ADM-04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Q&amp;A </a:t>
                      </a:r>
                      <a:r>
                        <a:rPr lang="ko-KR" altLang="en-US" sz="1100" u="none" strike="noStrike">
                          <a:effectLst/>
                        </a:rPr>
                        <a:t>게시판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모든 회원이 </a:t>
                      </a:r>
                      <a:r>
                        <a:rPr lang="en-US" altLang="ko-KR" sz="1100" u="none" strike="noStrike">
                          <a:effectLst/>
                        </a:rPr>
                        <a:t>Q&amp;A </a:t>
                      </a:r>
                      <a:r>
                        <a:rPr lang="ko-KR" altLang="en-US" sz="1100" u="none" strike="noStrike">
                          <a:effectLst/>
                        </a:rPr>
                        <a:t>게시판에 글쓰기 권한을 갖도록 한다</a:t>
                      </a:r>
                      <a:br>
                        <a:rPr lang="ko-KR" altLang="en-US" sz="1100" u="none" strike="noStrike">
                          <a:effectLst/>
                        </a:rPr>
                      </a:br>
                      <a:r>
                        <a:rPr lang="ko-KR" altLang="en-US" sz="1100" u="none" strike="noStrike">
                          <a:effectLst/>
                        </a:rPr>
                        <a:t>게시판 내용을 전체공개 할지 혹은 나만 볼 수 있도록 할지 선택할 수 있도록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3101401"/>
                  </a:ext>
                </a:extLst>
              </a:tr>
              <a:tr h="49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Q&amp;A </a:t>
                      </a:r>
                      <a:r>
                        <a:rPr lang="ko-KR" altLang="en-US" sz="1100" u="none" strike="noStrike">
                          <a:effectLst/>
                        </a:rPr>
                        <a:t>답변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관리자 권한으로 로그인 된 경우에만 </a:t>
                      </a:r>
                      <a:r>
                        <a:rPr lang="en-US" altLang="ko-KR" sz="1100" u="none" strike="noStrike">
                          <a:effectLst/>
                        </a:rPr>
                        <a:t>Q&amp;A </a:t>
                      </a:r>
                      <a:r>
                        <a:rPr lang="ko-KR" altLang="en-US" sz="1100" u="none" strike="noStrike">
                          <a:effectLst/>
                        </a:rPr>
                        <a:t>게시글에 댓글을 달 수 있도록 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5436879"/>
                  </a:ext>
                </a:extLst>
              </a:tr>
              <a:tr h="2486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ADM-05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FAQ </a:t>
                      </a:r>
                      <a:r>
                        <a:rPr lang="ko-KR" altLang="en-US" sz="1100" u="none" strike="noStrike">
                          <a:effectLst/>
                        </a:rPr>
                        <a:t>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정적인 페이지로 </a:t>
                      </a:r>
                      <a:r>
                        <a:rPr lang="en-US" altLang="ko-KR" sz="1100" u="none" strike="noStrike">
                          <a:effectLst/>
                        </a:rPr>
                        <a:t>FAQ </a:t>
                      </a:r>
                      <a:r>
                        <a:rPr lang="ko-KR" altLang="en-US" sz="1100" u="none" strike="noStrike">
                          <a:effectLst/>
                        </a:rPr>
                        <a:t>컨텐츠를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251087"/>
                  </a:ext>
                </a:extLst>
              </a:tr>
              <a:tr h="49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ADM-06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삭제 후 표시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관리자 권한으로 게시글 </a:t>
                      </a: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댓글 삭제 시 </a:t>
                      </a:r>
                      <a:r>
                        <a:rPr lang="en-US" altLang="ko-KR" sz="1100" u="none" strike="noStrike">
                          <a:effectLst/>
                        </a:rPr>
                        <a:t>"</a:t>
                      </a:r>
                      <a:r>
                        <a:rPr lang="ko-KR" altLang="en-US" sz="1100" u="none" strike="noStrike">
                          <a:effectLst/>
                        </a:rPr>
                        <a:t>관리자에 의해 삭제된 게시물입니다</a:t>
                      </a:r>
                      <a:r>
                        <a:rPr lang="en-US" altLang="ko-KR" sz="1100" u="none" strike="noStrike">
                          <a:effectLst/>
                        </a:rPr>
                        <a:t>" </a:t>
                      </a:r>
                      <a:r>
                        <a:rPr lang="ko-KR" altLang="en-US" sz="1100" u="none" strike="noStrike">
                          <a:effectLst/>
                        </a:rPr>
                        <a:t>표시되도록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1031541"/>
                  </a:ext>
                </a:extLst>
              </a:tr>
              <a:tr h="49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ADM-07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신고 관리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신고 기능이 구현될 경우 신고 내용에 따른 답변이 가능하도록 구현한다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1992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908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8">
            <a:extLst>
              <a:ext uri="{FF2B5EF4-FFF2-40B4-BE49-F238E27FC236}">
                <a16:creationId xmlns:a16="http://schemas.microsoft.com/office/drawing/2014/main" id="{48128078-00F7-4BBD-A63B-14D8C6ACE309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3961FB-1311-4932-9399-94F66D7CB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274722"/>
              </p:ext>
            </p:extLst>
          </p:nvPr>
        </p:nvGraphicFramePr>
        <p:xfrm>
          <a:off x="1816653" y="770335"/>
          <a:ext cx="8558694" cy="53173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3798">
                  <a:extLst>
                    <a:ext uri="{9D8B030D-6E8A-4147-A177-3AD203B41FA5}">
                      <a16:colId xmlns:a16="http://schemas.microsoft.com/office/drawing/2014/main" val="2731401191"/>
                    </a:ext>
                  </a:extLst>
                </a:gridCol>
                <a:gridCol w="850714">
                  <a:extLst>
                    <a:ext uri="{9D8B030D-6E8A-4147-A177-3AD203B41FA5}">
                      <a16:colId xmlns:a16="http://schemas.microsoft.com/office/drawing/2014/main" val="3422192269"/>
                    </a:ext>
                  </a:extLst>
                </a:gridCol>
                <a:gridCol w="1073059">
                  <a:extLst>
                    <a:ext uri="{9D8B030D-6E8A-4147-A177-3AD203B41FA5}">
                      <a16:colId xmlns:a16="http://schemas.microsoft.com/office/drawing/2014/main" val="1180734258"/>
                    </a:ext>
                  </a:extLst>
                </a:gridCol>
                <a:gridCol w="1147174">
                  <a:extLst>
                    <a:ext uri="{9D8B030D-6E8A-4147-A177-3AD203B41FA5}">
                      <a16:colId xmlns:a16="http://schemas.microsoft.com/office/drawing/2014/main" val="140969637"/>
                    </a:ext>
                  </a:extLst>
                </a:gridCol>
                <a:gridCol w="3393188">
                  <a:extLst>
                    <a:ext uri="{9D8B030D-6E8A-4147-A177-3AD203B41FA5}">
                      <a16:colId xmlns:a16="http://schemas.microsoft.com/office/drawing/2014/main" val="3596215729"/>
                    </a:ext>
                  </a:extLst>
                </a:gridCol>
                <a:gridCol w="1073059">
                  <a:extLst>
                    <a:ext uri="{9D8B030D-6E8A-4147-A177-3AD203B41FA5}">
                      <a16:colId xmlns:a16="http://schemas.microsoft.com/office/drawing/2014/main" val="307711945"/>
                    </a:ext>
                  </a:extLst>
                </a:gridCol>
                <a:gridCol w="647702">
                  <a:extLst>
                    <a:ext uri="{9D8B030D-6E8A-4147-A177-3AD203B41FA5}">
                      <a16:colId xmlns:a16="http://schemas.microsoft.com/office/drawing/2014/main" val="1930454267"/>
                    </a:ext>
                  </a:extLst>
                </a:gridCol>
              </a:tblGrid>
              <a:tr h="2126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순번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분류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요구사항 이름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요구사항 상세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담당자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우선순위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4032321377"/>
                  </a:ext>
                </a:extLst>
              </a:tr>
              <a:tr h="8507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OTH-01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기타 기능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메인화면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링크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뮤지컬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연극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클래식</a:t>
                      </a:r>
                      <a:r>
                        <a:rPr lang="en-US" altLang="ko-KR" sz="1000" u="none" strike="noStrike">
                          <a:effectLst/>
                        </a:rPr>
                        <a:t>), </a:t>
                      </a:r>
                      <a:r>
                        <a:rPr lang="ko-KR" altLang="en-US" sz="1000" u="none" strike="noStrike">
                          <a:effectLst/>
                        </a:rPr>
                        <a:t>트리형식 메뉴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슬라이더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내용은 컨텐츠 제작 </a:t>
                      </a:r>
                      <a:r>
                        <a:rPr lang="en-US" altLang="ko-KR" sz="1000" u="none" strike="noStrike">
                          <a:effectLst/>
                        </a:rPr>
                        <a:t>– </a:t>
                      </a:r>
                      <a:r>
                        <a:rPr lang="ko-KR" altLang="en-US" sz="1000" u="none" strike="noStrike">
                          <a:effectLst/>
                        </a:rPr>
                        <a:t>오픈예정 공연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이벤트 등 </a:t>
                      </a:r>
                      <a:r>
                        <a:rPr lang="en-US" altLang="ko-KR" sz="1000" u="none" strike="noStrike">
                          <a:effectLst/>
                        </a:rPr>
                        <a:t>/ </a:t>
                      </a:r>
                      <a:r>
                        <a:rPr lang="ko-KR" altLang="en-US" sz="1000" u="none" strike="noStrike">
                          <a:effectLst/>
                        </a:rPr>
                        <a:t>슬라이더 라이브러리 이용 </a:t>
                      </a:r>
                      <a:r>
                        <a:rPr lang="en-US" altLang="ko-KR" sz="1000" u="none" strike="noStrike">
                          <a:effectLst/>
                        </a:rPr>
                        <a:t>– </a:t>
                      </a:r>
                      <a:r>
                        <a:rPr lang="ko-KR" altLang="en-US" sz="1000" u="none" strike="noStrike">
                          <a:effectLst/>
                        </a:rPr>
                        <a:t>슬릭</a:t>
                      </a:r>
                      <a:r>
                        <a:rPr lang="en-US" altLang="ko-KR" sz="1000" u="none" strike="noStrike">
                          <a:effectLst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</a:rPr>
                        <a:t>부트스트랩</a:t>
                      </a:r>
                      <a:r>
                        <a:rPr lang="en-US" altLang="ko-KR" sz="1000" u="none" strike="noStrike">
                          <a:effectLst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</a:rPr>
                        <a:t>제이쿼리 등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143656979"/>
                  </a:ext>
                </a:extLst>
              </a:tr>
              <a:tr h="8507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메인화면 랭킹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메인화면 </a:t>
                      </a:r>
                      <a:r>
                        <a:rPr lang="en-US" altLang="ko-KR" sz="1000" u="none" strike="noStrike">
                          <a:effectLst/>
                        </a:rPr>
                        <a:t>– </a:t>
                      </a:r>
                      <a:r>
                        <a:rPr lang="ko-KR" altLang="en-US" sz="1000" u="none" strike="noStrike">
                          <a:effectLst/>
                        </a:rPr>
                        <a:t>랭킹 </a:t>
                      </a:r>
                      <a:r>
                        <a:rPr lang="en-US" altLang="ko-KR" sz="1000" u="none" strike="noStrike">
                          <a:effectLst/>
                        </a:rPr>
                        <a:t>: </a:t>
                      </a:r>
                      <a:r>
                        <a:rPr lang="ko-KR" altLang="en-US" sz="1000" u="none" strike="noStrike">
                          <a:effectLst/>
                        </a:rPr>
                        <a:t>공연 종류별 랭킹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내부 </a:t>
                      </a:r>
                      <a:r>
                        <a:rPr lang="en-US" altLang="ko-KR" sz="1000" u="none" strike="noStrike">
                          <a:effectLst/>
                        </a:rPr>
                        <a:t>DB </a:t>
                      </a:r>
                      <a:r>
                        <a:rPr lang="ko-KR" altLang="en-US" sz="1000" u="none" strike="noStrike">
                          <a:effectLst/>
                        </a:rPr>
                        <a:t>예매순</a:t>
                      </a:r>
                      <a:r>
                        <a:rPr lang="en-US" altLang="ko-KR" sz="1000" u="none" strike="noStrike">
                          <a:effectLst/>
                        </a:rPr>
                        <a:t>), 1~3</a:t>
                      </a:r>
                      <a:r>
                        <a:rPr lang="ko-KR" altLang="en-US" sz="1000" u="none" strike="noStrike">
                          <a:effectLst/>
                        </a:rPr>
                        <a:t>위 혹은 </a:t>
                      </a:r>
                      <a:r>
                        <a:rPr lang="en-US" altLang="ko-KR" sz="1000" u="none" strike="noStrike">
                          <a:effectLst/>
                        </a:rPr>
                        <a:t>1~5</a:t>
                      </a:r>
                      <a:r>
                        <a:rPr lang="ko-KR" altLang="en-US" sz="1000" u="none" strike="noStrike">
                          <a:effectLst/>
                        </a:rPr>
                        <a:t>위</a:t>
                      </a:r>
                      <a:r>
                        <a:rPr lang="en-US" altLang="ko-KR" sz="1000" u="none" strike="noStrike">
                          <a:effectLst/>
                        </a:rPr>
                        <a:t>, (</a:t>
                      </a:r>
                      <a:r>
                        <a:rPr lang="ko-KR" altLang="en-US" sz="1000" u="none" strike="noStrike">
                          <a:effectLst/>
                        </a:rPr>
                        <a:t>더 보기 버튼 누르면 전체 랭킹 페이지로 이동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br>
                        <a:rPr lang="en-US" altLang="ko-KR" sz="1000" u="none" strike="noStrike">
                          <a:effectLst/>
                        </a:rPr>
                      </a:b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3221628630"/>
                  </a:ext>
                </a:extLst>
              </a:tr>
              <a:tr h="17015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OTH-02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헤더 </a:t>
                      </a:r>
                      <a:r>
                        <a:rPr lang="en-US" altLang="ko-KR" sz="1000" u="none" strike="noStrike">
                          <a:effectLst/>
                        </a:rPr>
                        <a:t>/ </a:t>
                      </a:r>
                      <a:r>
                        <a:rPr lang="ko-KR" altLang="en-US" sz="1000" u="none" strike="noStrike">
                          <a:effectLst/>
                        </a:rPr>
                        <a:t>푸터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헤더 </a:t>
                      </a:r>
                      <a:r>
                        <a:rPr lang="en-US" altLang="ko-KR" sz="1000" u="none" strike="noStrike">
                          <a:effectLst/>
                        </a:rPr>
                        <a:t>: 1. </a:t>
                      </a:r>
                      <a:r>
                        <a:rPr lang="ko-KR" altLang="en-US" sz="1000" u="none" strike="noStrike">
                          <a:effectLst/>
                        </a:rPr>
                        <a:t>로고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클릭하면 메인페이지로</a:t>
                      </a:r>
                      <a:r>
                        <a:rPr lang="en-US" altLang="ko-KR" sz="1000" u="none" strike="noStrike">
                          <a:effectLst/>
                        </a:rPr>
                        <a:t>), 2. </a:t>
                      </a:r>
                      <a:r>
                        <a:rPr lang="ko-KR" altLang="en-US" sz="1000" u="none" strike="noStrike">
                          <a:effectLst/>
                        </a:rPr>
                        <a:t>메뉴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마우스 오버 슬라이드 다운 </a:t>
                      </a:r>
                      <a:r>
                        <a:rPr lang="en-US" altLang="ko-KR" sz="1000" u="none" strike="noStrike">
                          <a:effectLst/>
                        </a:rPr>
                        <a:t>/ </a:t>
                      </a:r>
                      <a:r>
                        <a:rPr lang="ko-KR" altLang="en-US" sz="1000" u="none" strike="noStrike">
                          <a:effectLst/>
                        </a:rPr>
                        <a:t>공연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메이트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이벤트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고객센터 </a:t>
                      </a:r>
                      <a:r>
                        <a:rPr lang="en-US" altLang="ko-KR" sz="1000" u="none" strike="noStrike">
                          <a:effectLst/>
                        </a:rPr>
                        <a:t>– </a:t>
                      </a:r>
                      <a:r>
                        <a:rPr lang="ko-KR" altLang="en-US" sz="1000" u="none" strike="noStrike">
                          <a:effectLst/>
                        </a:rPr>
                        <a:t>고객센터는 로그인 정보가 있을때만 표시</a:t>
                      </a:r>
                      <a:r>
                        <a:rPr lang="en-US" altLang="ko-KR" sz="1000" u="none" strike="noStrike">
                          <a:effectLst/>
                        </a:rPr>
                        <a:t>), 3. </a:t>
                      </a:r>
                      <a:r>
                        <a:rPr lang="ko-KR" altLang="en-US" sz="1000" u="none" strike="noStrike">
                          <a:effectLst/>
                        </a:rPr>
                        <a:t>버튼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로그인</a:t>
                      </a:r>
                      <a:r>
                        <a:rPr lang="en-US" altLang="ko-KR" sz="1000" u="none" strike="noStrike">
                          <a:effectLst/>
                        </a:rPr>
                        <a:t>-</a:t>
                      </a:r>
                      <a:r>
                        <a:rPr lang="ko-KR" altLang="en-US" sz="1000" u="none" strike="noStrike">
                          <a:effectLst/>
                        </a:rPr>
                        <a:t>마이페이지</a:t>
                      </a:r>
                      <a:r>
                        <a:rPr lang="en-US" altLang="ko-KR" sz="1000" u="none" strike="noStrike">
                          <a:effectLst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</a:rPr>
                        <a:t>로그아웃 </a:t>
                      </a:r>
                      <a:r>
                        <a:rPr lang="en-US" altLang="ko-KR" sz="1000" u="none" strike="noStrike">
                          <a:effectLst/>
                        </a:rPr>
                        <a:t>/ </a:t>
                      </a:r>
                      <a:r>
                        <a:rPr lang="ko-KR" altLang="en-US" sz="1000" u="none" strike="noStrike">
                          <a:effectLst/>
                        </a:rPr>
                        <a:t>비로그인</a:t>
                      </a:r>
                      <a:r>
                        <a:rPr lang="en-US" altLang="ko-KR" sz="1000" u="none" strike="noStrike">
                          <a:effectLst/>
                        </a:rPr>
                        <a:t>-</a:t>
                      </a:r>
                      <a:r>
                        <a:rPr lang="ko-KR" altLang="en-US" sz="1000" u="none" strike="noStrike">
                          <a:effectLst/>
                        </a:rPr>
                        <a:t>로그인</a:t>
                      </a:r>
                      <a:r>
                        <a:rPr lang="en-US" altLang="ko-KR" sz="1000" u="none" strike="noStrike">
                          <a:effectLst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</a:rPr>
                        <a:t>회원가입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br>
                        <a:rPr lang="en-US" altLang="ko-KR" sz="1000" u="none" strike="noStrike">
                          <a:effectLst/>
                        </a:rPr>
                      </a:br>
                      <a:r>
                        <a:rPr lang="ko-KR" altLang="en-US" sz="1000" u="none" strike="noStrike">
                          <a:effectLst/>
                        </a:rPr>
                        <a:t>푸터 </a:t>
                      </a:r>
                      <a:r>
                        <a:rPr lang="en-US" altLang="ko-KR" sz="1000" u="none" strike="noStrike">
                          <a:effectLst/>
                        </a:rPr>
                        <a:t>: 1. </a:t>
                      </a:r>
                      <a:r>
                        <a:rPr lang="ko-KR" altLang="en-US" sz="1000" u="none" strike="noStrike">
                          <a:effectLst/>
                        </a:rPr>
                        <a:t>로고</a:t>
                      </a:r>
                      <a:r>
                        <a:rPr lang="en-US" altLang="ko-KR" sz="1000" u="none" strike="noStrike">
                          <a:effectLst/>
                        </a:rPr>
                        <a:t>, 2. </a:t>
                      </a:r>
                      <a:r>
                        <a:rPr lang="ko-KR" altLang="en-US" sz="1000" u="none" strike="noStrike">
                          <a:effectLst/>
                        </a:rPr>
                        <a:t>개인정보처리방침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이용약관 등</a:t>
                      </a:r>
                      <a:r>
                        <a:rPr lang="en-US" altLang="ko-KR" sz="1000" u="none" strike="noStrike">
                          <a:effectLst/>
                        </a:rPr>
                        <a:t>, 3. </a:t>
                      </a:r>
                      <a:r>
                        <a:rPr lang="ko-KR" altLang="en-US" sz="1000" u="none" strike="noStrike">
                          <a:effectLst/>
                        </a:rPr>
                        <a:t>회사정보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주소</a:t>
                      </a:r>
                      <a:r>
                        <a:rPr lang="en-US" altLang="ko-KR" sz="1000" u="none" strike="noStrike">
                          <a:effectLst/>
                        </a:rPr>
                        <a:t>/copyright</a:t>
                      </a:r>
                      <a:br>
                        <a:rPr lang="en-US" altLang="ko-KR" sz="1000" u="none" strike="noStrike">
                          <a:effectLst/>
                        </a:rPr>
                      </a:b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375247541"/>
                  </a:ext>
                </a:extLst>
              </a:tr>
              <a:tr h="4253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OTH-03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예매 공연 알림 서비스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예매한 공연의 날짜가 가까워 올 경우 알림 서비스를 제공한다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2440727505"/>
                  </a:ext>
                </a:extLst>
              </a:tr>
              <a:tr h="4253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OTH-04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잘못된 접근 페이지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에러가 발생할 경우 잘못된 접근 페이지 등의 오류 페이지를 표시해 주도록 한다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336385766"/>
                  </a:ext>
                </a:extLst>
              </a:tr>
              <a:tr h="2126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OTH-05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서비스 </a:t>
                      </a:r>
                      <a:r>
                        <a:rPr lang="en-US" altLang="ko-KR" sz="1000" u="none" strike="noStrike">
                          <a:effectLst/>
                        </a:rPr>
                        <a:t>/ </a:t>
                      </a:r>
                      <a:r>
                        <a:rPr lang="ko-KR" altLang="en-US" sz="1000" u="none" strike="noStrike">
                          <a:effectLst/>
                        </a:rPr>
                        <a:t>팀 소개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정적인 페이지로 컨텐츠를 구현한다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326970587"/>
                  </a:ext>
                </a:extLst>
              </a:tr>
              <a:tr h="4253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OTH-06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공연 입문자 설명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정적인 페이지로 컨텐츠를 구현한다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882710628"/>
                  </a:ext>
                </a:extLst>
              </a:tr>
              <a:tr h="2126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OTH-07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이벤트 페이지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정적인 페이지로 컨텐츠를 구현한다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ctr"/>
                </a:tc>
                <a:extLst>
                  <a:ext uri="{0D108BD9-81ED-4DB2-BD59-A6C34878D82A}">
                    <a16:rowId xmlns:a16="http://schemas.microsoft.com/office/drawing/2014/main" val="27597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098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673849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ea typeface="+mn-lt"/>
              </a:rPr>
              <a:t>사이트 맵</a:t>
            </a:r>
            <a:endParaRPr lang="ko-KR" altLang="en-US" sz="4800" b="1" dirty="0">
              <a:latin typeface="맑은 고딕"/>
              <a:ea typeface="맑은 고딕"/>
              <a:cs typeface="+mn-lt"/>
            </a:endParaRP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08</a:t>
            </a:r>
            <a:endParaRPr lang="en-US" altLang="ko-KR" dirty="0">
              <a:ea typeface="+mj-lt"/>
              <a:cs typeface="+mj-lt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FA91CB8-1A34-4BEB-8070-57500297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56" y="1295400"/>
            <a:ext cx="3505200" cy="350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40A40-91B2-46B7-A9F7-94507EE52E3A}"/>
              </a:ext>
            </a:extLst>
          </p:cNvPr>
          <p:cNvSpPr txBox="1"/>
          <p:nvPr/>
        </p:nvSpPr>
        <p:spPr>
          <a:xfrm>
            <a:off x="7695442" y="3682288"/>
            <a:ext cx="210366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dirty="0">
                <a:latin typeface="Malgun Gothic"/>
                <a:ea typeface="Malgun Gothic"/>
              </a:rPr>
              <a:t>기능 구성</a:t>
            </a:r>
            <a:endParaRPr lang="en-US" altLang="ko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3EEC67-E4FB-461F-BF40-3B7AFCF64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93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A93B98-FD6B-40AD-9ACF-22317149F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4" y="818785"/>
            <a:ext cx="1170785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36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6476242" y="3693577"/>
            <a:ext cx="47114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Malgun Gothic"/>
                <a:ea typeface="Malgun Gothic"/>
              </a:rPr>
              <a:t>디자인 초안 (와이어 프레임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707716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latin typeface="맑은 고딕"/>
                <a:ea typeface="맑은 고딕"/>
                <a:cs typeface="+mn-lt"/>
              </a:rPr>
              <a:t>화면</a:t>
            </a:r>
            <a:r>
              <a:rPr lang="en-US" altLang="ko-KR" sz="4800" b="1" dirty="0">
                <a:latin typeface="맑은 고딕"/>
                <a:ea typeface="맑은 고딕"/>
                <a:cs typeface="+mn-lt"/>
              </a:rPr>
              <a:t> </a:t>
            </a:r>
            <a:r>
              <a:rPr lang="ko-KR" altLang="en-US" sz="4800" b="1" dirty="0">
                <a:latin typeface="맑은 고딕"/>
                <a:ea typeface="맑은 고딕"/>
                <a:cs typeface="+mn-lt"/>
              </a:rPr>
              <a:t>설계</a:t>
            </a: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09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CE86DBC-CDE0-4FAF-868E-C077B401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956" y="1346200"/>
            <a:ext cx="3488266" cy="34769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81724D-635E-4E46-83E1-FEF852201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60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5D38BB7-1AEC-4410-9C59-DA3A77A10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41" y="4473248"/>
            <a:ext cx="9088118" cy="1438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D9AE4B-EA92-4D5A-BA14-F1A8F5B67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41" y="421102"/>
            <a:ext cx="8907118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57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AD6F97-124D-4B67-996E-112813023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19" y="0"/>
            <a:ext cx="7028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25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75AD481-18C6-44DB-954A-7DDA5F26A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414" y="0"/>
            <a:ext cx="5208815" cy="6861613"/>
          </a:xfrm>
        </p:spPr>
      </p:pic>
    </p:spTree>
    <p:extLst>
      <p:ext uri="{BB962C8B-B14F-4D97-AF65-F5344CB8AC3E}">
        <p14:creationId xmlns:p14="http://schemas.microsoft.com/office/powerpoint/2010/main" val="3238193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7260820" y="3704866"/>
            <a:ext cx="47114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Malgun Gothic"/>
                <a:ea typeface="Malgun Gothic"/>
              </a:rPr>
              <a:t>후회는 </a:t>
            </a:r>
            <a:r>
              <a:rPr lang="ko-KR" altLang="en-US" sz="2800" dirty="0" err="1">
                <a:latin typeface="Malgun Gothic"/>
                <a:ea typeface="Malgun Gothic"/>
              </a:rPr>
              <a:t>없조</a:t>
            </a:r>
            <a:r>
              <a:rPr lang="ko-KR" altLang="en-US" sz="2800" dirty="0">
                <a:latin typeface="Malgun Gothic"/>
                <a:ea typeface="Malgun Gothic"/>
              </a:rPr>
              <a:t>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707716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latin typeface="맑은 고딕"/>
                <a:ea typeface="맑은 고딕"/>
                <a:cs typeface="+mn-lt"/>
              </a:rPr>
              <a:t>조원 소개</a:t>
            </a: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01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727C488-B0DA-44AB-B10E-D3D000F17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3" y="1165578"/>
            <a:ext cx="3849511" cy="3849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C293F0-DC57-403C-8FB2-215C2B382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89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3D0169-4452-4BCA-8229-EC765D02B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68" y="695724"/>
            <a:ext cx="9878797" cy="513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21ED138-9B92-480C-B7AE-63EA28139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14" y="0"/>
            <a:ext cx="5910943" cy="6868626"/>
          </a:xfrm>
        </p:spPr>
      </p:pic>
    </p:spTree>
    <p:extLst>
      <p:ext uri="{BB962C8B-B14F-4D97-AF65-F5344CB8AC3E}">
        <p14:creationId xmlns:p14="http://schemas.microsoft.com/office/powerpoint/2010/main" val="3088986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FBBCFA4-B49C-466F-8A9B-A9A633126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840" y="0"/>
            <a:ext cx="4922460" cy="6734045"/>
          </a:xfrm>
        </p:spPr>
      </p:pic>
    </p:spTree>
    <p:extLst>
      <p:ext uri="{BB962C8B-B14F-4D97-AF65-F5344CB8AC3E}">
        <p14:creationId xmlns:p14="http://schemas.microsoft.com/office/powerpoint/2010/main" val="216971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49FFFD-4235-48E4-91A6-2B49AE616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096" y="0"/>
            <a:ext cx="4506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89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DA86EA-66F3-4464-A13C-95DCE8357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32" y="0"/>
            <a:ext cx="4801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91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BE6391-082D-4B73-B29B-31B87F93B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018" y="0"/>
            <a:ext cx="4671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14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A31EFD-B85F-4C8B-BAA6-229A9DD6F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316" y="0"/>
            <a:ext cx="3495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58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043AE1-B3D0-4C0F-A079-95470F2CF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997" y="0"/>
            <a:ext cx="5032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60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669899-A8F9-4E68-A9F3-3CFAB7486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88" y="0"/>
            <a:ext cx="4521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7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389A45-DE43-43E6-A5F8-11C54F2CF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680" y="185285"/>
            <a:ext cx="5658640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9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68">
            <a:extLst>
              <a:ext uri="{FF2B5EF4-FFF2-40B4-BE49-F238E27FC236}">
                <a16:creationId xmlns:a16="http://schemas.microsoft.com/office/drawing/2014/main" id="{F8D05999-852E-412D-BB98-19FBC4643311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그룹 53">
            <a:extLst>
              <a:ext uri="{FF2B5EF4-FFF2-40B4-BE49-F238E27FC236}">
                <a16:creationId xmlns:a16="http://schemas.microsoft.com/office/drawing/2014/main" id="{34A71C81-500B-4BAA-8EDA-0F2C4BFD8316}"/>
              </a:ext>
            </a:extLst>
          </p:cNvPr>
          <p:cNvGrpSpPr/>
          <p:nvPr/>
        </p:nvGrpSpPr>
        <p:grpSpPr>
          <a:xfrm>
            <a:off x="689893" y="782054"/>
            <a:ext cx="7309073" cy="1552490"/>
            <a:chOff x="1930865" y="1324947"/>
            <a:chExt cx="4637886" cy="1242084"/>
          </a:xfrm>
        </p:grpSpPr>
        <p:sp>
          <p:nvSpPr>
            <p:cNvPr id="10" name="사각형: 둥근 모서리 35">
              <a:extLst>
                <a:ext uri="{FF2B5EF4-FFF2-40B4-BE49-F238E27FC236}">
                  <a16:creationId xmlns:a16="http://schemas.microsoft.com/office/drawing/2014/main" id="{A05AC42B-0421-4FD7-A393-89C66B78B9C7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58EF0E-5E85-492E-9D59-BA4E1A739A8D}"/>
                </a:ext>
              </a:extLst>
            </p:cNvPr>
            <p:cNvSpPr txBox="1"/>
            <p:nvPr/>
          </p:nvSpPr>
          <p:spPr>
            <a:xfrm>
              <a:off x="2966096" y="1391417"/>
              <a:ext cx="2477658" cy="270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황의정</a:t>
              </a:r>
              <a:r>
                <a:rPr lang="en-US" altLang="ko-KR" sz="1400" b="1" dirty="0"/>
                <a:t> / </a:t>
              </a:r>
              <a:r>
                <a:rPr lang="ko-KR" altLang="en-US" sz="1200" b="1" dirty="0"/>
                <a:t>책임 핵심 기능 </a:t>
              </a:r>
              <a:r>
                <a:rPr lang="en-US" altLang="ko-KR" sz="1200" b="1" dirty="0"/>
                <a:t>: </a:t>
              </a:r>
              <a:r>
                <a:rPr lang="ko-KR" altLang="en-US" sz="1200" b="1" dirty="0"/>
                <a:t>멤버</a:t>
              </a:r>
              <a:endParaRPr lang="ko-KR" alt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56886B-D735-4F9D-8CC9-1A94D41AB394}"/>
                </a:ext>
              </a:extLst>
            </p:cNvPr>
            <p:cNvSpPr txBox="1"/>
            <p:nvPr/>
          </p:nvSpPr>
          <p:spPr>
            <a:xfrm>
              <a:off x="2966096" y="1671425"/>
              <a:ext cx="3566048" cy="861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담당 업무 상세</a:t>
              </a:r>
              <a:endParaRPr lang="en-US" altLang="ko-KR" sz="110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기획단계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주제선정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채택</a:t>
              </a:r>
              <a:r>
                <a:rPr lang="en-US" altLang="ko-KR" sz="1050" dirty="0"/>
                <a:t>), </a:t>
              </a:r>
              <a:r>
                <a:rPr lang="ko-KR" altLang="en-US" sz="1050" dirty="0"/>
                <a:t>사용자 인터뷰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기능정의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화면 설계</a:t>
              </a:r>
              <a:r>
                <a:rPr lang="en-US" altLang="ko-KR" sz="1050" dirty="0"/>
                <a:t>, DB </a:t>
              </a:r>
              <a:r>
                <a:rPr lang="ko-KR" altLang="en-US" sz="1050" dirty="0"/>
                <a:t>설계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멤버쉽 모델</a:t>
              </a:r>
              <a:endParaRPr lang="en-US" altLang="ko-KR" sz="105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구현단계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회원가입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우편번호</a:t>
              </a:r>
              <a:r>
                <a:rPr lang="en-US" altLang="ko-KR" sz="1050" dirty="0"/>
                <a:t>API &amp; </a:t>
              </a:r>
              <a:r>
                <a:rPr lang="en-US" altLang="ko-KR" sz="1050" dirty="0" err="1"/>
                <a:t>MailHandler</a:t>
              </a:r>
              <a:r>
                <a:rPr lang="en-US" altLang="ko-KR" sz="1050" dirty="0"/>
                <a:t>), </a:t>
              </a:r>
              <a:r>
                <a:rPr lang="ko-KR" altLang="en-US" sz="1050" dirty="0"/>
                <a:t>로그인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bcrypt</a:t>
              </a:r>
              <a:r>
                <a:rPr lang="en-US" altLang="ko-KR" sz="1050" dirty="0"/>
                <a:t>), </a:t>
              </a:r>
              <a:r>
                <a:rPr lang="ko-KR" altLang="en-US" sz="1050" dirty="0"/>
                <a:t>아이디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비밀번호 찾기</a:t>
              </a:r>
              <a:r>
                <a:rPr lang="en-US" altLang="ko-KR" sz="1050" dirty="0"/>
                <a:t>(AJAX &amp; </a:t>
              </a:r>
              <a:r>
                <a:rPr lang="en-US" altLang="ko-KR" sz="1050" dirty="0" err="1"/>
                <a:t>MailHandler</a:t>
              </a:r>
              <a:r>
                <a:rPr lang="en-US" altLang="ko-KR" sz="1050" dirty="0"/>
                <a:t>), </a:t>
              </a:r>
              <a:r>
                <a:rPr lang="ko-KR" altLang="en-US" sz="1050" dirty="0"/>
                <a:t>회원정보 수정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비밀번호 변경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회원탈퇴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마이페이지</a:t>
              </a:r>
              <a:r>
                <a:rPr lang="en-US" altLang="ko-KR" sz="1050" dirty="0"/>
                <a:t>-</a:t>
              </a:r>
              <a:r>
                <a:rPr lang="ko-KR" altLang="en-US" sz="1050" dirty="0"/>
                <a:t>내가 쓴 글 조회</a:t>
              </a:r>
              <a:r>
                <a:rPr lang="en-US" altLang="ko-KR" sz="1050" dirty="0"/>
                <a:t>(CRUD)</a:t>
              </a:r>
            </a:p>
          </p:txBody>
        </p:sp>
      </p:grpSp>
      <p:grpSp>
        <p:nvGrpSpPr>
          <p:cNvPr id="19" name="그룹 61">
            <a:extLst>
              <a:ext uri="{FF2B5EF4-FFF2-40B4-BE49-F238E27FC236}">
                <a16:creationId xmlns:a16="http://schemas.microsoft.com/office/drawing/2014/main" id="{D683F132-D563-402E-846F-35FD23AB9B1B}"/>
              </a:ext>
            </a:extLst>
          </p:cNvPr>
          <p:cNvGrpSpPr/>
          <p:nvPr/>
        </p:nvGrpSpPr>
        <p:grpSpPr>
          <a:xfrm>
            <a:off x="689892" y="4440377"/>
            <a:ext cx="7309073" cy="1568514"/>
            <a:chOff x="1930865" y="1324947"/>
            <a:chExt cx="4637886" cy="1254906"/>
          </a:xfrm>
        </p:grpSpPr>
        <p:sp>
          <p:nvSpPr>
            <p:cNvPr id="20" name="사각형: 둥근 모서리 62">
              <a:extLst>
                <a:ext uri="{FF2B5EF4-FFF2-40B4-BE49-F238E27FC236}">
                  <a16:creationId xmlns:a16="http://schemas.microsoft.com/office/drawing/2014/main" id="{9C56BBA0-E6C0-4A89-A0EC-823F118D7A0E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FBFC61-9061-476C-8762-53D5E8F1BF84}"/>
                </a:ext>
              </a:extLst>
            </p:cNvPr>
            <p:cNvSpPr txBox="1"/>
            <p:nvPr/>
          </p:nvSpPr>
          <p:spPr>
            <a:xfrm>
              <a:off x="2966097" y="1392205"/>
              <a:ext cx="2477658" cy="270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손진주</a:t>
              </a:r>
              <a:r>
                <a:rPr lang="en-US" altLang="ko-KR" sz="1400" b="1" dirty="0"/>
                <a:t> / </a:t>
              </a:r>
              <a:r>
                <a:rPr lang="ko-KR" altLang="en-US" sz="1200" b="1" dirty="0"/>
                <a:t>책임 핵심 기능 </a:t>
              </a:r>
              <a:r>
                <a:rPr lang="en-US" altLang="ko-KR" sz="1200" b="1" dirty="0"/>
                <a:t>: </a:t>
              </a:r>
              <a:r>
                <a:rPr lang="ko-KR" altLang="en-US" sz="1200" b="1" dirty="0"/>
                <a:t>고객센터</a:t>
              </a:r>
              <a:endParaRPr lang="ko-KR" altLang="en-US" sz="14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D3C034-89A7-47C1-9BB8-3D20679C6D51}"/>
                </a:ext>
              </a:extLst>
            </p:cNvPr>
            <p:cNvSpPr txBox="1"/>
            <p:nvPr/>
          </p:nvSpPr>
          <p:spPr>
            <a:xfrm>
              <a:off x="2966097" y="1730326"/>
              <a:ext cx="3566048" cy="849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담당 업무 상세</a:t>
              </a:r>
              <a:endParaRPr lang="en-US" altLang="ko-KR" sz="1100" dirty="0"/>
            </a:p>
            <a:p>
              <a:r>
                <a:rPr lang="en-US" altLang="ko-KR" sz="500" dirty="0"/>
                <a:t>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기획단계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주제선정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기획의도</a:t>
              </a:r>
              <a:r>
                <a:rPr lang="en-US" altLang="ko-KR" sz="1050" dirty="0"/>
                <a:t>/PPT</a:t>
              </a:r>
              <a:r>
                <a:rPr lang="ko-KR" altLang="en-US" sz="1050" dirty="0"/>
                <a:t>초안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기능정의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화면 설계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클래스</a:t>
              </a:r>
              <a:r>
                <a:rPr lang="en-US" altLang="ko-KR" sz="1050" dirty="0"/>
                <a:t> </a:t>
              </a:r>
              <a:r>
                <a:rPr lang="ko-KR" altLang="en-US" sz="1050" dirty="0"/>
                <a:t>설계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사다리 담당</a:t>
              </a:r>
              <a:endParaRPr lang="en-US" altLang="ko-KR" sz="105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구현단계 </a:t>
              </a:r>
              <a:r>
                <a:rPr lang="en-US" altLang="ko-KR" sz="1050" dirty="0"/>
                <a:t>: Q&amp;A </a:t>
              </a:r>
              <a:r>
                <a:rPr lang="ko-KR" altLang="en-US" sz="1050" dirty="0"/>
                <a:t>게시판</a:t>
              </a:r>
              <a:r>
                <a:rPr lang="en-US" altLang="ko-KR" sz="1050" dirty="0"/>
                <a:t>-</a:t>
              </a:r>
              <a:r>
                <a:rPr lang="ko-KR" altLang="en-US" sz="1050" dirty="0"/>
                <a:t>선택적 비밀글</a:t>
              </a:r>
              <a:r>
                <a:rPr lang="en-US" altLang="ko-KR" sz="1050" dirty="0"/>
                <a:t>(CRUD), Q&amp;A </a:t>
              </a:r>
              <a:r>
                <a:rPr lang="ko-KR" altLang="en-US" sz="1050" dirty="0"/>
                <a:t>댓글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멤버 조회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멤버 관리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공연예약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취소 관리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기타 정적 페이지 구현</a:t>
              </a:r>
              <a:r>
                <a:rPr lang="en-US" altLang="ko-KR" sz="1050" dirty="0"/>
                <a:t>(FAQ)</a:t>
              </a:r>
            </a:p>
            <a:p>
              <a:r>
                <a:rPr lang="en-US" altLang="ko-KR" sz="1050" dirty="0"/>
                <a:t> </a:t>
              </a:r>
            </a:p>
          </p:txBody>
        </p:sp>
      </p:grpSp>
      <p:grpSp>
        <p:nvGrpSpPr>
          <p:cNvPr id="29" name="그룹 71">
            <a:extLst>
              <a:ext uri="{FF2B5EF4-FFF2-40B4-BE49-F238E27FC236}">
                <a16:creationId xmlns:a16="http://schemas.microsoft.com/office/drawing/2014/main" id="{4CA38800-76EC-4BC5-B9F7-29CDB9A0506E}"/>
              </a:ext>
            </a:extLst>
          </p:cNvPr>
          <p:cNvGrpSpPr/>
          <p:nvPr/>
        </p:nvGrpSpPr>
        <p:grpSpPr>
          <a:xfrm>
            <a:off x="3707026" y="2611216"/>
            <a:ext cx="7309073" cy="1552489"/>
            <a:chOff x="1930865" y="1324947"/>
            <a:chExt cx="4637886" cy="1242084"/>
          </a:xfrm>
        </p:grpSpPr>
        <p:sp>
          <p:nvSpPr>
            <p:cNvPr id="30" name="사각형: 둥근 모서리 72">
              <a:extLst>
                <a:ext uri="{FF2B5EF4-FFF2-40B4-BE49-F238E27FC236}">
                  <a16:creationId xmlns:a16="http://schemas.microsoft.com/office/drawing/2014/main" id="{CB535754-BFE9-49E3-9876-C522AECADFC8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972739-1D21-41EE-B08A-97D710CD947A}"/>
                </a:ext>
              </a:extLst>
            </p:cNvPr>
            <p:cNvSpPr txBox="1"/>
            <p:nvPr/>
          </p:nvSpPr>
          <p:spPr>
            <a:xfrm>
              <a:off x="2960764" y="1392203"/>
              <a:ext cx="3386999" cy="270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이지연</a:t>
              </a:r>
              <a:r>
                <a:rPr lang="en-US" altLang="ko-KR" sz="1400" b="1" dirty="0"/>
                <a:t> / </a:t>
              </a:r>
              <a:r>
                <a:rPr lang="ko-KR" altLang="en-US" sz="1200" b="1" dirty="0"/>
                <a:t>책임 핵심 기능 </a:t>
              </a:r>
              <a:r>
                <a:rPr lang="en-US" altLang="ko-KR" sz="1200" b="1" dirty="0"/>
                <a:t>: </a:t>
              </a:r>
              <a:r>
                <a:rPr lang="ko-KR" altLang="en-US" sz="1200" b="1" dirty="0"/>
                <a:t>메이트 게시판</a:t>
              </a:r>
              <a:endParaRPr lang="ko-KR" altLang="en-US" sz="14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061C6A-7E7E-4949-A5D5-97B13667CB6D}"/>
                </a:ext>
              </a:extLst>
            </p:cNvPr>
            <p:cNvSpPr txBox="1"/>
            <p:nvPr/>
          </p:nvSpPr>
          <p:spPr>
            <a:xfrm>
              <a:off x="2960764" y="1706320"/>
              <a:ext cx="3570057" cy="849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담당 업무 상세</a:t>
              </a:r>
              <a:endParaRPr lang="en-US" altLang="ko-KR" sz="110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기획단계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주제선정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유사서비스 분석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기능정의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사이트맵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유스케이스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클래스</a:t>
              </a:r>
              <a:r>
                <a:rPr lang="en-US" altLang="ko-KR" sz="1050" dirty="0"/>
                <a:t> </a:t>
              </a:r>
              <a:r>
                <a:rPr lang="ko-KR" altLang="en-US" sz="1050" dirty="0"/>
                <a:t>설계</a:t>
              </a:r>
              <a:endParaRPr lang="en-US" altLang="ko-KR" sz="105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구현단계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메이트 게시판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메이트 댓글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티켓나눔 게시판</a:t>
              </a:r>
              <a:r>
                <a:rPr lang="en-US" altLang="ko-KR" sz="1050" dirty="0"/>
                <a:t>(CRUD &amp; IO), </a:t>
              </a:r>
              <a:r>
                <a:rPr lang="ko-KR" altLang="en-US" sz="1050" dirty="0"/>
                <a:t>티켓나눔 댓글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기타 정적 페이지 구현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공연 입문자 가이드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이벤트 페이지</a:t>
              </a:r>
              <a:r>
                <a:rPr lang="en-US" altLang="ko-KR" sz="1050" dirty="0"/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050" dirty="0"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AE7F0DD-FFF3-4990-9881-158899E92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2" y="948062"/>
            <a:ext cx="1220474" cy="12204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A091E0-1059-4A8E-A919-13E758489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781939-6E96-4D02-8803-F84881976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303" y="2776149"/>
            <a:ext cx="1212516" cy="12125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DA93F9-9BE5-4C49-A80D-BB707AC8F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2" y="4606868"/>
            <a:ext cx="1215071" cy="121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19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6C0CE5-F9CF-4986-94C0-AAF78920D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22" y="147179"/>
            <a:ext cx="5591955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5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491BAA-255D-48A5-AA8F-2BC9E24FC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96" y="156706"/>
            <a:ext cx="5611008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62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17EDB4-F1DC-4D49-8592-510463301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69" y="161469"/>
            <a:ext cx="5630061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35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0F4477-74B9-4621-BE1E-54F20A526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154" y="170995"/>
            <a:ext cx="5677692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58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8A71E0-83E8-4767-B0B4-BEF81573D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92" y="0"/>
            <a:ext cx="8626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49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BC60E-C423-4E95-BBDE-D85A05749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631" y="0"/>
            <a:ext cx="6320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87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6D8E13-8540-4D45-96FB-5DF89CCA0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17" y="0"/>
            <a:ext cx="8699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4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02375-B814-419E-9685-7033D4469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327" y="0"/>
            <a:ext cx="6409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92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B1B69-9565-4954-84FD-D4F2613B5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27" y="0"/>
            <a:ext cx="6234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33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6876998" y="3670999"/>
            <a:ext cx="4711402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Malgun Gothic"/>
                <a:ea typeface="Malgun Gothic"/>
              </a:rPr>
              <a:t>유스케이스 다이어그램</a:t>
            </a:r>
            <a:endParaRPr lang="en-US" altLang="ko-KR" sz="2800" dirty="0">
              <a:latin typeface="Malgun Gothic"/>
              <a:ea typeface="Malgun Gothic"/>
            </a:endParaRPr>
          </a:p>
          <a:p>
            <a:r>
              <a:rPr lang="ko-KR" altLang="en-US" sz="2800" dirty="0">
                <a:latin typeface="Malgun Gothic"/>
                <a:ea typeface="Malgun Gothic"/>
              </a:rPr>
              <a:t>클래스 다이어그램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673849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ea typeface="+mn-lt"/>
              </a:rPr>
              <a:t>다이어그램</a:t>
            </a:r>
            <a:endParaRPr lang="ko-KR" altLang="en-US" sz="4800" b="1" dirty="0">
              <a:latin typeface="맑은 고딕"/>
              <a:ea typeface="맑은 고딕"/>
              <a:cs typeface="+mn-lt"/>
            </a:endParaRP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10</a:t>
            </a:r>
            <a:endParaRPr lang="en-US" altLang="ko-KR" dirty="0">
              <a:ea typeface="+mj-lt"/>
              <a:cs typeface="+mj-lt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790DE9B1-A88E-4B91-915D-90DDD8DBF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56" y="1233311"/>
            <a:ext cx="3556000" cy="355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BEC32-C4CB-426B-9863-B5C9FFB71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79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68">
            <a:extLst>
              <a:ext uri="{FF2B5EF4-FFF2-40B4-BE49-F238E27FC236}">
                <a16:creationId xmlns:a16="http://schemas.microsoft.com/office/drawing/2014/main" id="{F8D05999-852E-412D-BB98-19FBC4643311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그룹 53">
            <a:extLst>
              <a:ext uri="{FF2B5EF4-FFF2-40B4-BE49-F238E27FC236}">
                <a16:creationId xmlns:a16="http://schemas.microsoft.com/office/drawing/2014/main" id="{34A71C81-500B-4BAA-8EDA-0F2C4BFD8316}"/>
              </a:ext>
            </a:extLst>
          </p:cNvPr>
          <p:cNvGrpSpPr/>
          <p:nvPr/>
        </p:nvGrpSpPr>
        <p:grpSpPr>
          <a:xfrm>
            <a:off x="689893" y="782054"/>
            <a:ext cx="7309073" cy="1552490"/>
            <a:chOff x="1930865" y="1324947"/>
            <a:chExt cx="4637886" cy="1242084"/>
          </a:xfrm>
        </p:grpSpPr>
        <p:sp>
          <p:nvSpPr>
            <p:cNvPr id="10" name="사각형: 둥근 모서리 35">
              <a:extLst>
                <a:ext uri="{FF2B5EF4-FFF2-40B4-BE49-F238E27FC236}">
                  <a16:creationId xmlns:a16="http://schemas.microsoft.com/office/drawing/2014/main" id="{A05AC42B-0421-4FD7-A393-89C66B78B9C7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58EF0E-5E85-492E-9D59-BA4E1A739A8D}"/>
                </a:ext>
              </a:extLst>
            </p:cNvPr>
            <p:cNvSpPr txBox="1"/>
            <p:nvPr/>
          </p:nvSpPr>
          <p:spPr>
            <a:xfrm>
              <a:off x="2966096" y="1391417"/>
              <a:ext cx="3498094" cy="270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박상철</a:t>
              </a:r>
              <a:r>
                <a:rPr lang="ko-KR" altLang="en-US" sz="1400" b="1" dirty="0"/>
                <a:t> </a:t>
              </a:r>
              <a:r>
                <a:rPr lang="en-US" altLang="ko-KR" sz="1400" b="1" dirty="0"/>
                <a:t>(</a:t>
              </a:r>
              <a:r>
                <a:rPr lang="ko-KR" altLang="en-US" sz="1400" b="1" dirty="0"/>
                <a:t>팀장</a:t>
              </a:r>
              <a:r>
                <a:rPr lang="en-US" altLang="ko-KR" sz="1400" b="1" dirty="0"/>
                <a:t>) / </a:t>
              </a:r>
              <a:r>
                <a:rPr lang="ko-KR" altLang="en-US" sz="1200" b="1" dirty="0"/>
                <a:t>책임 핵심 기능 </a:t>
              </a:r>
              <a:r>
                <a:rPr lang="en-US" altLang="ko-KR" sz="1200" b="1" dirty="0"/>
                <a:t>: </a:t>
              </a:r>
              <a:r>
                <a:rPr lang="ko-KR" altLang="en-US" sz="1200" b="1" dirty="0"/>
                <a:t>공공 </a:t>
              </a:r>
              <a:r>
                <a:rPr lang="en-US" altLang="ko-KR" sz="1200" b="1" dirty="0"/>
                <a:t>API</a:t>
              </a:r>
              <a:endParaRPr lang="ko-KR" alt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56886B-D735-4F9D-8CC9-1A94D41AB394}"/>
                </a:ext>
              </a:extLst>
            </p:cNvPr>
            <p:cNvSpPr txBox="1"/>
            <p:nvPr/>
          </p:nvSpPr>
          <p:spPr>
            <a:xfrm>
              <a:off x="2963907" y="1662280"/>
              <a:ext cx="3566048" cy="849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담당 업무 상세</a:t>
              </a:r>
              <a:endParaRPr lang="en-US" altLang="ko-KR" sz="110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기획단계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주제선정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기획의도</a:t>
              </a:r>
              <a:r>
                <a:rPr lang="en-US" altLang="ko-KR" sz="1050" dirty="0"/>
                <a:t>/PPT</a:t>
              </a:r>
              <a:r>
                <a:rPr lang="ko-KR" altLang="en-US" sz="1050" dirty="0"/>
                <a:t>초안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기능정의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화면 설계</a:t>
              </a:r>
              <a:r>
                <a:rPr lang="en-US" altLang="ko-KR" sz="1050" dirty="0"/>
                <a:t>, DB </a:t>
              </a:r>
              <a:r>
                <a:rPr lang="ko-KR" altLang="en-US" sz="1050" dirty="0"/>
                <a:t>설계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회의 진행</a:t>
              </a:r>
              <a:endParaRPr lang="en-US" altLang="ko-KR" sz="105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구현단계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메인화면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공연 목록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공공</a:t>
              </a:r>
              <a:r>
                <a:rPr lang="en-US" altLang="ko-KR" sz="1050" dirty="0"/>
                <a:t>API), </a:t>
              </a:r>
              <a:r>
                <a:rPr lang="ko-KR" altLang="en-US" sz="1050" dirty="0"/>
                <a:t>공연 검색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공공</a:t>
              </a:r>
              <a:r>
                <a:rPr lang="en-US" altLang="ko-KR" sz="1050" dirty="0"/>
                <a:t>API &amp; AJAX), </a:t>
              </a:r>
              <a:r>
                <a:rPr lang="ko-KR" altLang="en-US" sz="1050" dirty="0"/>
                <a:t>박스오피스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공공</a:t>
              </a:r>
              <a:r>
                <a:rPr lang="en-US" altLang="ko-KR" sz="1050" dirty="0"/>
                <a:t>API &amp; </a:t>
              </a:r>
              <a:r>
                <a:rPr lang="ko-KR" altLang="en-US" sz="1050" dirty="0"/>
                <a:t>크롤링</a:t>
              </a:r>
              <a:r>
                <a:rPr lang="en-US" altLang="ko-KR" sz="1050" dirty="0"/>
                <a:t>), </a:t>
              </a:r>
              <a:r>
                <a:rPr lang="ko-KR" altLang="en-US" sz="1050" dirty="0"/>
                <a:t>잘못된 접근 페이지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메이트</a:t>
              </a:r>
              <a:r>
                <a:rPr lang="en-US" altLang="ko-KR" sz="1050" dirty="0"/>
                <a:t>-</a:t>
              </a:r>
              <a:r>
                <a:rPr lang="ko-KR" altLang="en-US" sz="1050" dirty="0"/>
                <a:t>공연정보 표시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공공</a:t>
              </a:r>
              <a:r>
                <a:rPr lang="en-US" altLang="ko-KR" sz="1050" dirty="0"/>
                <a:t>API), </a:t>
              </a:r>
              <a:r>
                <a:rPr lang="ko-KR" altLang="en-US" sz="1050" dirty="0"/>
                <a:t>예매확인증 메일 </a:t>
              </a:r>
              <a:r>
                <a:rPr lang="en-US" altLang="ko-KR" sz="1050" dirty="0"/>
                <a:t>QR </a:t>
              </a:r>
              <a:r>
                <a:rPr lang="ko-KR" altLang="en-US" sz="1050" dirty="0"/>
                <a:t>발송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ZXing</a:t>
              </a:r>
              <a:r>
                <a:rPr lang="en-US" altLang="ko-KR" sz="1050" dirty="0"/>
                <a:t> &amp; </a:t>
              </a:r>
              <a:r>
                <a:rPr lang="en-US" altLang="ko-KR" sz="1050" dirty="0" err="1"/>
                <a:t>MailHandler</a:t>
              </a:r>
              <a:r>
                <a:rPr lang="en-US" altLang="ko-KR" sz="1050" dirty="0"/>
                <a:t>)</a:t>
              </a:r>
            </a:p>
          </p:txBody>
        </p:sp>
      </p:grpSp>
      <p:grpSp>
        <p:nvGrpSpPr>
          <p:cNvPr id="19" name="그룹 61">
            <a:extLst>
              <a:ext uri="{FF2B5EF4-FFF2-40B4-BE49-F238E27FC236}">
                <a16:creationId xmlns:a16="http://schemas.microsoft.com/office/drawing/2014/main" id="{D683F132-D563-402E-846F-35FD23AB9B1B}"/>
              </a:ext>
            </a:extLst>
          </p:cNvPr>
          <p:cNvGrpSpPr/>
          <p:nvPr/>
        </p:nvGrpSpPr>
        <p:grpSpPr>
          <a:xfrm>
            <a:off x="689892" y="4440377"/>
            <a:ext cx="7309073" cy="1646032"/>
            <a:chOff x="1930865" y="1324947"/>
            <a:chExt cx="4637886" cy="1316925"/>
          </a:xfrm>
        </p:grpSpPr>
        <p:sp>
          <p:nvSpPr>
            <p:cNvPr id="20" name="사각형: 둥근 모서리 62">
              <a:extLst>
                <a:ext uri="{FF2B5EF4-FFF2-40B4-BE49-F238E27FC236}">
                  <a16:creationId xmlns:a16="http://schemas.microsoft.com/office/drawing/2014/main" id="{9C56BBA0-E6C0-4A89-A0EC-823F118D7A0E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FBFC61-9061-476C-8762-53D5E8F1BF84}"/>
                </a:ext>
              </a:extLst>
            </p:cNvPr>
            <p:cNvSpPr txBox="1"/>
            <p:nvPr/>
          </p:nvSpPr>
          <p:spPr>
            <a:xfrm>
              <a:off x="2966097" y="1392205"/>
              <a:ext cx="2477658" cy="270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김민규</a:t>
              </a:r>
              <a:r>
                <a:rPr lang="en-US" altLang="ko-KR" sz="1400" b="1" dirty="0"/>
                <a:t> / </a:t>
              </a:r>
              <a:r>
                <a:rPr lang="ko-KR" altLang="en-US" sz="1200" b="1" dirty="0"/>
                <a:t>책임 핵심 기능 </a:t>
              </a:r>
              <a:r>
                <a:rPr lang="en-US" altLang="ko-KR" sz="1200" b="1" dirty="0"/>
                <a:t>: </a:t>
              </a:r>
              <a:r>
                <a:rPr lang="ko-KR" altLang="en-US" sz="1200" b="1" dirty="0"/>
                <a:t>공공 </a:t>
              </a:r>
              <a:r>
                <a:rPr lang="en-US" altLang="ko-KR" sz="1200" b="1" dirty="0"/>
                <a:t>API</a:t>
              </a:r>
              <a:endParaRPr lang="ko-KR" altLang="en-US" sz="14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D3C034-89A7-47C1-9BB8-3D20679C6D51}"/>
                </a:ext>
              </a:extLst>
            </p:cNvPr>
            <p:cNvSpPr txBox="1"/>
            <p:nvPr/>
          </p:nvSpPr>
          <p:spPr>
            <a:xfrm>
              <a:off x="2963908" y="1663069"/>
              <a:ext cx="3566048" cy="978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담당 업무 상세</a:t>
              </a:r>
              <a:endParaRPr lang="en-US" altLang="ko-KR" sz="110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기획단계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주제선정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사용자 인터뷰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기능정의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사이트맵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유스케이스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클래스</a:t>
              </a:r>
              <a:r>
                <a:rPr lang="en-US" altLang="ko-KR" sz="1050" dirty="0"/>
                <a:t> </a:t>
              </a:r>
              <a:r>
                <a:rPr lang="ko-KR" altLang="en-US" sz="1050" dirty="0"/>
                <a:t>설계</a:t>
              </a:r>
              <a:endParaRPr lang="en-US" altLang="ko-KR" sz="105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구현단계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공연 상세 조회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공공</a:t>
              </a:r>
              <a:r>
                <a:rPr lang="en-US" altLang="ko-KR" sz="1050" dirty="0"/>
                <a:t>API), </a:t>
              </a:r>
              <a:r>
                <a:rPr lang="ko-KR" altLang="en-US" sz="1050" dirty="0"/>
                <a:t>공연 시설 조회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공공</a:t>
              </a:r>
              <a:r>
                <a:rPr lang="en-US" altLang="ko-KR" sz="1050" dirty="0"/>
                <a:t>API &amp; </a:t>
              </a:r>
              <a:r>
                <a:rPr lang="ko-KR" altLang="en-US" sz="1050" dirty="0"/>
                <a:t>지도</a:t>
              </a:r>
              <a:r>
                <a:rPr lang="en-US" altLang="ko-KR" sz="1050" dirty="0"/>
                <a:t>API), </a:t>
              </a:r>
              <a:r>
                <a:rPr lang="ko-KR" altLang="en-US" sz="1050" dirty="0"/>
                <a:t>기대평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관람후기</a:t>
              </a:r>
              <a:r>
                <a:rPr lang="en-US" altLang="ko-KR" sz="1050" dirty="0"/>
                <a:t>(CRUD &amp; AJAX), </a:t>
              </a:r>
              <a:r>
                <a:rPr lang="ko-KR" altLang="en-US" sz="1050" dirty="0"/>
                <a:t>마이페이지</a:t>
              </a:r>
              <a:r>
                <a:rPr lang="en-US" altLang="ko-KR" sz="1050" dirty="0"/>
                <a:t>-</a:t>
              </a:r>
              <a:r>
                <a:rPr lang="ko-KR" altLang="en-US" sz="1050" dirty="0"/>
                <a:t>내가 쓴 리뷰 조회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공연 추천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슬라이더</a:t>
              </a:r>
              <a:r>
                <a:rPr lang="en-US" altLang="ko-KR" sz="1050" dirty="0"/>
                <a:t>), </a:t>
              </a:r>
              <a:r>
                <a:rPr lang="ko-KR" altLang="en-US" sz="1050" dirty="0"/>
                <a:t>기타 정적 페이지 구현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환불 정보</a:t>
              </a:r>
              <a:r>
                <a:rPr lang="en-US" altLang="ko-KR" sz="1050" dirty="0"/>
                <a:t>)</a:t>
              </a:r>
            </a:p>
            <a:p>
              <a:endParaRPr lang="en-US" altLang="ko-KR" sz="1050" dirty="0"/>
            </a:p>
          </p:txBody>
        </p:sp>
      </p:grpSp>
      <p:grpSp>
        <p:nvGrpSpPr>
          <p:cNvPr id="29" name="그룹 71">
            <a:extLst>
              <a:ext uri="{FF2B5EF4-FFF2-40B4-BE49-F238E27FC236}">
                <a16:creationId xmlns:a16="http://schemas.microsoft.com/office/drawing/2014/main" id="{4CA38800-76EC-4BC5-B9F7-29CDB9A0506E}"/>
              </a:ext>
            </a:extLst>
          </p:cNvPr>
          <p:cNvGrpSpPr/>
          <p:nvPr/>
        </p:nvGrpSpPr>
        <p:grpSpPr>
          <a:xfrm>
            <a:off x="3707026" y="2611216"/>
            <a:ext cx="7309073" cy="1646030"/>
            <a:chOff x="1930865" y="1324947"/>
            <a:chExt cx="4637886" cy="1316922"/>
          </a:xfrm>
        </p:grpSpPr>
        <p:sp>
          <p:nvSpPr>
            <p:cNvPr id="30" name="사각형: 둥근 모서리 72">
              <a:extLst>
                <a:ext uri="{FF2B5EF4-FFF2-40B4-BE49-F238E27FC236}">
                  <a16:creationId xmlns:a16="http://schemas.microsoft.com/office/drawing/2014/main" id="{CB535754-BFE9-49E3-9876-C522AECADFC8}"/>
                </a:ext>
              </a:extLst>
            </p:cNvPr>
            <p:cNvSpPr/>
            <p:nvPr/>
          </p:nvSpPr>
          <p:spPr>
            <a:xfrm>
              <a:off x="1930865" y="1324947"/>
              <a:ext cx="4637886" cy="12420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972739-1D21-41EE-B08A-97D710CD947A}"/>
                </a:ext>
              </a:extLst>
            </p:cNvPr>
            <p:cNvSpPr txBox="1"/>
            <p:nvPr/>
          </p:nvSpPr>
          <p:spPr>
            <a:xfrm>
              <a:off x="2960764" y="1392203"/>
              <a:ext cx="3386999" cy="270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김정은</a:t>
              </a:r>
              <a:r>
                <a:rPr lang="en-US" altLang="ko-KR" sz="1400" b="1" dirty="0"/>
                <a:t> / </a:t>
              </a:r>
              <a:r>
                <a:rPr lang="ko-KR" altLang="en-US" sz="1200" b="1" dirty="0"/>
                <a:t>책임 핵심 기능 </a:t>
              </a:r>
              <a:r>
                <a:rPr lang="en-US" altLang="ko-KR" sz="1200" b="1" dirty="0"/>
                <a:t>: </a:t>
              </a:r>
              <a:r>
                <a:rPr lang="ko-KR" altLang="en-US" sz="1200" b="1" dirty="0"/>
                <a:t>예매</a:t>
              </a:r>
              <a:r>
                <a:rPr lang="en-US" altLang="ko-KR" sz="1200" b="1" dirty="0"/>
                <a:t>/</a:t>
              </a:r>
              <a:r>
                <a:rPr lang="ko-KR" altLang="en-US" sz="1200" b="1" dirty="0"/>
                <a:t>결제</a:t>
              </a:r>
              <a:endParaRPr lang="ko-KR" altLang="en-US" sz="14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061C6A-7E7E-4949-A5D5-97B13667CB6D}"/>
                </a:ext>
              </a:extLst>
            </p:cNvPr>
            <p:cNvSpPr txBox="1"/>
            <p:nvPr/>
          </p:nvSpPr>
          <p:spPr>
            <a:xfrm>
              <a:off x="2960764" y="1663066"/>
              <a:ext cx="3570057" cy="978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담당 업무 상세</a:t>
              </a:r>
              <a:endParaRPr lang="en-US" altLang="ko-KR" sz="110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기획단계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주제선정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유사서비스 분석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기능정의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사이트맵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유스케이스</a:t>
              </a:r>
              <a:r>
                <a:rPr lang="en-US" altLang="ko-KR" sz="1050" dirty="0"/>
                <a:t>, DB </a:t>
              </a:r>
              <a:r>
                <a:rPr lang="ko-KR" altLang="en-US" sz="1050" dirty="0"/>
                <a:t>설계</a:t>
              </a:r>
              <a:endParaRPr lang="en-US" altLang="ko-KR" sz="1050" dirty="0"/>
            </a:p>
            <a:p>
              <a:endParaRPr lang="en-US" altLang="ko-KR" sz="5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구현단계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헤더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푸터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티켓 예매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좌석선택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카카오페이 결제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결제</a:t>
              </a:r>
              <a:r>
                <a:rPr lang="en-US" altLang="ko-KR" sz="1050" dirty="0"/>
                <a:t>API), </a:t>
              </a:r>
              <a:r>
                <a:rPr lang="ko-KR" altLang="en-US" sz="1050" dirty="0"/>
                <a:t>마이페이지</a:t>
              </a:r>
              <a:r>
                <a:rPr lang="en-US" altLang="ko-KR" sz="1050" dirty="0"/>
                <a:t>-</a:t>
              </a:r>
              <a:r>
                <a:rPr lang="ko-KR" altLang="en-US" sz="1050" dirty="0"/>
                <a:t>예매 내역 확인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취소</a:t>
              </a:r>
              <a:r>
                <a:rPr lang="en-US" altLang="ko-KR" sz="1050" dirty="0"/>
                <a:t>(CRUD), </a:t>
              </a:r>
              <a:r>
                <a:rPr lang="ko-KR" altLang="en-US" sz="1050" dirty="0"/>
                <a:t>회원 등급제 및 가격 할인 적용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기타 정적 페이지 구현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서비스 소개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팀 소개</a:t>
              </a:r>
              <a:r>
                <a:rPr lang="en-US" altLang="ko-KR" sz="1050" dirty="0"/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05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F76A58-C64E-4466-A5A6-970720FB9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2" y="948062"/>
            <a:ext cx="1220474" cy="1220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EC27D-F48D-415B-B1A5-8BFE4F987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251" y="2773097"/>
            <a:ext cx="1218620" cy="12186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8F70D2-3E75-4BCD-8A61-6F0A41B4D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103180-1EF8-47D6-8978-8B0AE781A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1" y="4606384"/>
            <a:ext cx="1220474" cy="12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55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5F3F4-A357-4138-AC98-EE683C61F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79" y="821556"/>
            <a:ext cx="11172305" cy="4738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D0199-40D9-43BB-B77F-28C9DDFBC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861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68">
            <a:extLst>
              <a:ext uri="{FF2B5EF4-FFF2-40B4-BE49-F238E27FC236}">
                <a16:creationId xmlns:a16="http://schemas.microsoft.com/office/drawing/2014/main" id="{155F0117-4D94-4C06-987A-5B200B932D3B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CCFBD73-0429-4F3D-AEF5-8116BF67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35" y="780473"/>
            <a:ext cx="2827138" cy="23860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7C6B48-ECEA-4EA5-9BDB-0BC47AF82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51" y="687670"/>
            <a:ext cx="3219350" cy="19207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6EF542-94A2-46E6-8767-1DE525F3E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99" y="3747538"/>
            <a:ext cx="2712728" cy="229171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0792051-ECB2-4B96-A26B-23C1CB358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956" y="3676649"/>
            <a:ext cx="3068784" cy="24936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7BFA859-FB98-4394-851C-D5EE182C9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1873" y="3613499"/>
            <a:ext cx="2561239" cy="25873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43E331F-94A3-400E-A740-6C034B73E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879" y="495578"/>
            <a:ext cx="4436782" cy="250988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1372B0-6935-419B-8691-1EB2B356B3B2}"/>
              </a:ext>
            </a:extLst>
          </p:cNvPr>
          <p:cNvSpPr txBox="1"/>
          <p:nvPr/>
        </p:nvSpPr>
        <p:spPr>
          <a:xfrm>
            <a:off x="2650945" y="2927860"/>
            <a:ext cx="1721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 </a:t>
            </a:r>
            <a:r>
              <a:rPr lang="ko-KR" altLang="en-US" sz="1100" b="1" dirty="0"/>
              <a:t>공연</a:t>
            </a:r>
            <a:r>
              <a:rPr lang="en-US" altLang="ko-KR" sz="1100" b="1" dirty="0"/>
              <a:t>,</a:t>
            </a:r>
            <a:r>
              <a:rPr lang="ko-KR" altLang="en-US" sz="1100" b="1" dirty="0"/>
              <a:t> 공연 리뷰 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6F9837-475B-45DF-85AF-DDAD1709EBD1}"/>
              </a:ext>
            </a:extLst>
          </p:cNvPr>
          <p:cNvSpPr txBox="1"/>
          <p:nvPr/>
        </p:nvSpPr>
        <p:spPr>
          <a:xfrm>
            <a:off x="9411484" y="3113696"/>
            <a:ext cx="796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 </a:t>
            </a:r>
            <a:r>
              <a:rPr lang="ko-KR" altLang="en-US" sz="1100" b="1" dirty="0"/>
              <a:t>멤버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2ADE78-E4AC-4893-8282-B3338E8F8D7F}"/>
              </a:ext>
            </a:extLst>
          </p:cNvPr>
          <p:cNvSpPr txBox="1"/>
          <p:nvPr/>
        </p:nvSpPr>
        <p:spPr>
          <a:xfrm>
            <a:off x="1507343" y="6259434"/>
            <a:ext cx="1721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 </a:t>
            </a:r>
            <a:r>
              <a:rPr lang="ko-KR" altLang="en-US" sz="1100" b="1" dirty="0"/>
              <a:t>티켓 나눔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2AFC40-0730-4634-B7FE-9FD778612004}"/>
              </a:ext>
            </a:extLst>
          </p:cNvPr>
          <p:cNvSpPr txBox="1"/>
          <p:nvPr/>
        </p:nvSpPr>
        <p:spPr>
          <a:xfrm>
            <a:off x="4565470" y="6259434"/>
            <a:ext cx="1721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 </a:t>
            </a:r>
            <a:r>
              <a:rPr lang="ko-KR" altLang="en-US" sz="1100" b="1" dirty="0"/>
              <a:t>고객센터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DE5274-9CC0-4B05-A5E3-D2A9E575E78D}"/>
              </a:ext>
            </a:extLst>
          </p:cNvPr>
          <p:cNvSpPr txBox="1"/>
          <p:nvPr/>
        </p:nvSpPr>
        <p:spPr>
          <a:xfrm>
            <a:off x="8282755" y="6258294"/>
            <a:ext cx="1721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 </a:t>
            </a:r>
            <a:r>
              <a:rPr lang="ko-KR" altLang="en-US" sz="1100" b="1" dirty="0" err="1"/>
              <a:t>메이트</a:t>
            </a:r>
            <a:r>
              <a:rPr lang="ko-KR" altLang="en-US" sz="1100" b="1" dirty="0"/>
              <a:t> 매칭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2E2F51-6C21-41BF-9C82-EC8FDFDF7E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65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68">
            <a:extLst>
              <a:ext uri="{FF2B5EF4-FFF2-40B4-BE49-F238E27FC236}">
                <a16:creationId xmlns:a16="http://schemas.microsoft.com/office/drawing/2014/main" id="{155F0117-4D94-4C06-987A-5B200B932D3B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AED172-C7F8-46A8-B1D4-E99411EFBB11}"/>
              </a:ext>
            </a:extLst>
          </p:cNvPr>
          <p:cNvSpPr txBox="1"/>
          <p:nvPr/>
        </p:nvSpPr>
        <p:spPr>
          <a:xfrm>
            <a:off x="320565" y="243631"/>
            <a:ext cx="22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</a:t>
            </a:r>
            <a:r>
              <a:rPr lang="ko-KR" altLang="en-US" b="1" dirty="0"/>
              <a:t>공연</a:t>
            </a:r>
            <a:r>
              <a:rPr lang="en-US" altLang="ko-KR" b="1" dirty="0"/>
              <a:t>, </a:t>
            </a:r>
            <a:r>
              <a:rPr lang="ko-KR" altLang="en-US" b="1" dirty="0"/>
              <a:t>공연 리뷰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BCC2EF-B645-418C-A9FF-0D83BE1C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1270677"/>
            <a:ext cx="5650096" cy="47685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135DD4-EE3E-4447-91EC-F20F3356D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521" y="1679236"/>
            <a:ext cx="5865404" cy="3499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F9822-1C3D-45F6-8FC8-FA48E9A88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366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68">
            <a:extLst>
              <a:ext uri="{FF2B5EF4-FFF2-40B4-BE49-F238E27FC236}">
                <a16:creationId xmlns:a16="http://schemas.microsoft.com/office/drawing/2014/main" id="{155F0117-4D94-4C06-987A-5B200B932D3B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15AA4B-B589-4F14-B3BE-832848E5A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46" y="1322335"/>
            <a:ext cx="9187859" cy="51975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07434B-2D6D-41A1-9B7D-A3DFAB8DC396}"/>
              </a:ext>
            </a:extLst>
          </p:cNvPr>
          <p:cNvSpPr txBox="1"/>
          <p:nvPr/>
        </p:nvSpPr>
        <p:spPr>
          <a:xfrm>
            <a:off x="568215" y="262681"/>
            <a:ext cx="22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</a:t>
            </a:r>
            <a:r>
              <a:rPr lang="ko-KR" altLang="en-US" b="1" dirty="0"/>
              <a:t>멤버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972A33-DBAC-4586-94F8-801BB9AA3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798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68">
            <a:extLst>
              <a:ext uri="{FF2B5EF4-FFF2-40B4-BE49-F238E27FC236}">
                <a16:creationId xmlns:a16="http://schemas.microsoft.com/office/drawing/2014/main" id="{155F0117-4D94-4C06-987A-5B200B932D3B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35C5FC-AB96-48D2-B9AA-CE66FC81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68" y="2276475"/>
            <a:ext cx="3746149" cy="31647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1AC3D6-6AD7-4897-92B4-BE1740159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717" y="2149041"/>
            <a:ext cx="4051448" cy="32921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DA5524-184F-430E-B100-9031A7D70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995050"/>
            <a:ext cx="3258979" cy="32921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AAE5F2-FDFB-47FC-9DCB-41CDAFF2A83C}"/>
              </a:ext>
            </a:extLst>
          </p:cNvPr>
          <p:cNvSpPr txBox="1"/>
          <p:nvPr/>
        </p:nvSpPr>
        <p:spPr>
          <a:xfrm>
            <a:off x="320564" y="243631"/>
            <a:ext cx="42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</a:t>
            </a:r>
            <a:r>
              <a:rPr lang="ko-KR" altLang="en-US" b="1" dirty="0"/>
              <a:t>티켓 나눔</a:t>
            </a:r>
            <a:r>
              <a:rPr lang="en-US" altLang="ko-KR" b="1" dirty="0"/>
              <a:t>, </a:t>
            </a:r>
            <a:r>
              <a:rPr lang="ko-KR" altLang="en-US" b="1" dirty="0" err="1"/>
              <a:t>메이트</a:t>
            </a:r>
            <a:r>
              <a:rPr lang="ko-KR" altLang="en-US" b="1" dirty="0"/>
              <a:t> 매칭</a:t>
            </a:r>
            <a:r>
              <a:rPr lang="en-US" altLang="ko-KR" b="1" dirty="0"/>
              <a:t>, </a:t>
            </a:r>
            <a:r>
              <a:rPr lang="ko-KR" altLang="en-US" b="1" dirty="0"/>
              <a:t>고객센터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C1D776-48E4-44A8-A2F2-DCF699587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55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7204375" y="3648421"/>
            <a:ext cx="47114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Malgun Gothic"/>
                <a:ea typeface="Malgun Gothic"/>
              </a:rPr>
              <a:t>데이터베이스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707716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latin typeface="맑은 고딕"/>
                <a:ea typeface="맑은 고딕"/>
                <a:cs typeface="+mn-lt"/>
              </a:rPr>
              <a:t>DB 설계</a:t>
            </a: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11</a:t>
            </a:r>
            <a:endParaRPr lang="en-US" altLang="ko-KR" dirty="0">
              <a:ea typeface="+mj-lt"/>
              <a:cs typeface="+mj-lt"/>
            </a:endParaRPr>
          </a:p>
        </p:txBody>
      </p:sp>
      <p:pic>
        <p:nvPicPr>
          <p:cNvPr id="4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04779AE2-93F0-4C29-A6C6-E0E16CCD5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77" y="1425222"/>
            <a:ext cx="3330222" cy="33302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0D9F53-0799-46E5-9430-C1CC7BDD4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57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5CF8D2-4431-42A1-B4EC-7E8492D9B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76136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D799A8-6FE3-4CA1-A1D8-811AB762E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2425"/>
            <a:ext cx="11498280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33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FD119C-CCFE-47FB-A91C-F038BBBBE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13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783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7771F4-C97F-4080-8BA6-2B58AECBF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2" y="243281"/>
            <a:ext cx="11006355" cy="577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34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6391582" y="3679370"/>
            <a:ext cx="47114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dirty="0">
                <a:latin typeface="Malgun Gothic"/>
                <a:ea typeface="Malgun Gothic"/>
              </a:rPr>
              <a:t>기획</a:t>
            </a:r>
            <a:r>
              <a:rPr lang="en-US" altLang="ko-KR" sz="2800" dirty="0">
                <a:latin typeface="Malgun Gothic"/>
                <a:ea typeface="Malgun Gothic"/>
              </a:rPr>
              <a:t>/</a:t>
            </a:r>
            <a:r>
              <a:rPr lang="ko-KR" altLang="en-US" sz="2800" dirty="0">
                <a:latin typeface="Malgun Gothic"/>
                <a:ea typeface="Malgun Gothic"/>
              </a:rPr>
              <a:t>개발 일정표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7024" y="2707715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latin typeface="맑은 고딕"/>
                <a:ea typeface="맑은 고딕"/>
                <a:cs typeface="+mn-lt"/>
              </a:rPr>
              <a:t>일정</a:t>
            </a: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2E99B-B4EB-4305-9D5C-C4A2F1F01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58" y="1148953"/>
            <a:ext cx="3417506" cy="34175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128960-AA73-46D1-A763-B86C5F1B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35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581DB-CB48-46C4-B7F9-6DD1337FA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75" y="746620"/>
            <a:ext cx="8563559" cy="487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6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982BC7-1675-4495-80B7-F36F79BBD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25"/>
            <a:ext cx="11400639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361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4FD5A76-BD61-4067-8570-4B5B5D11C8E3}"/>
              </a:ext>
            </a:extLst>
          </p:cNvPr>
          <p:cNvSpPr txBox="1"/>
          <p:nvPr/>
        </p:nvSpPr>
        <p:spPr>
          <a:xfrm>
            <a:off x="7343733" y="3696195"/>
            <a:ext cx="4711402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Malgun Gothic"/>
                <a:ea typeface="Malgun Gothic"/>
              </a:rPr>
              <a:t>개발에 사용한</a:t>
            </a:r>
            <a:endParaRPr lang="en-US" altLang="ko-KR" sz="2800" dirty="0">
              <a:latin typeface="Malgun Gothic"/>
              <a:ea typeface="Malgun Gothic"/>
            </a:endParaRPr>
          </a:p>
          <a:p>
            <a:r>
              <a:rPr lang="ko-KR" altLang="en-US" sz="2800" dirty="0">
                <a:latin typeface="Malgun Gothic"/>
                <a:ea typeface="Malgun Gothic"/>
              </a:rPr>
              <a:t>언어 </a:t>
            </a:r>
            <a:r>
              <a:rPr lang="en-US" altLang="ko-KR" sz="2800" dirty="0">
                <a:latin typeface="Malgun Gothic"/>
                <a:ea typeface="Malgun Gothic"/>
              </a:rPr>
              <a:t>/ </a:t>
            </a:r>
            <a:r>
              <a:rPr lang="ko-KR" altLang="en-US" sz="2800" dirty="0">
                <a:latin typeface="Malgun Gothic"/>
                <a:ea typeface="Malgun Gothic"/>
              </a:rPr>
              <a:t>라이브러리 </a:t>
            </a:r>
            <a:r>
              <a:rPr lang="en-US" altLang="ko-KR" sz="2800" dirty="0">
                <a:latin typeface="Malgun Gothic"/>
                <a:ea typeface="Malgun Gothic"/>
              </a:rPr>
              <a:t>/</a:t>
            </a:r>
          </a:p>
          <a:p>
            <a:r>
              <a:rPr lang="ko-KR" altLang="en-US" sz="2800" dirty="0">
                <a:latin typeface="Malgun Gothic"/>
                <a:ea typeface="Malgun Gothic"/>
              </a:rPr>
              <a:t>프레임워크 </a:t>
            </a:r>
            <a:r>
              <a:rPr lang="en-US" altLang="ko-KR" sz="2800" dirty="0">
                <a:latin typeface="Malgun Gothic"/>
                <a:ea typeface="Malgun Gothic"/>
              </a:rPr>
              <a:t>/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9C55B-C54A-40CE-9CF6-E8E3E321FACE}"/>
              </a:ext>
            </a:extLst>
          </p:cNvPr>
          <p:cNvSpPr txBox="1"/>
          <p:nvPr/>
        </p:nvSpPr>
        <p:spPr>
          <a:xfrm>
            <a:off x="6255957" y="2707716"/>
            <a:ext cx="49805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latin typeface="맑은 고딕"/>
                <a:ea typeface="맑은 고딕"/>
                <a:cs typeface="+mn-lt"/>
              </a:rPr>
              <a:t>개발 환경</a:t>
            </a: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556AFC7-BC90-413F-9C7E-006930ACBD6C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B80952C-CEFB-4CB6-964A-07B24B135E19}"/>
              </a:ext>
            </a:extLst>
          </p:cNvPr>
          <p:cNvSpPr txBox="1">
            <a:spLocks/>
          </p:cNvSpPr>
          <p:nvPr/>
        </p:nvSpPr>
        <p:spPr>
          <a:xfrm>
            <a:off x="7795133" y="1392560"/>
            <a:ext cx="1904301" cy="1236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ea typeface="+mj-lt"/>
                <a:cs typeface="+mj-lt"/>
              </a:rPr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997B5-25C7-4D39-8CFA-2C98E1977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47" y="1182562"/>
            <a:ext cx="3317479" cy="33174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E37068-7048-41ED-A949-318E5B3CE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356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E37068-7048-41ED-A949-318E5B3CE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  <p:pic>
        <p:nvPicPr>
          <p:cNvPr id="9" name="Picture 2" descr="cryde's blog: [Bootstrap] Panel Heading 배경색 변경">
            <a:extLst>
              <a:ext uri="{FF2B5EF4-FFF2-40B4-BE49-F238E27FC236}">
                <a16:creationId xmlns:a16="http://schemas.microsoft.com/office/drawing/2014/main" id="{95E04FD1-7573-461C-B235-87D040A33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903" y="2831532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E473A063-F7A0-472B-A088-13BD50C66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307438" cy="1027702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ea typeface="맑은 고딕"/>
              </a:rPr>
              <a:t>개발환경</a:t>
            </a:r>
            <a:endParaRPr lang="en-US" altLang="ko-KR" sz="4000" dirty="0">
              <a:ea typeface="맑은 고딕"/>
            </a:endParaRPr>
          </a:p>
        </p:txBody>
      </p:sp>
      <p:pic>
        <p:nvPicPr>
          <p:cNvPr id="12" name="그림 9">
            <a:extLst>
              <a:ext uri="{FF2B5EF4-FFF2-40B4-BE49-F238E27FC236}">
                <a16:creationId xmlns:a16="http://schemas.microsoft.com/office/drawing/2014/main" id="{872BAB1C-1380-4290-85A8-8A54A17D6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448" y="587364"/>
            <a:ext cx="2143125" cy="2143125"/>
          </a:xfrm>
          <a:prstGeom prst="rect">
            <a:avLst/>
          </a:prstGeom>
        </p:spPr>
      </p:pic>
      <p:pic>
        <p:nvPicPr>
          <p:cNvPr id="14" name="그림 11" descr="텍스트, 구급 상자, 표지판, 클립아트이(가) 표시된 사진&#10;&#10;자동 생성된 설명">
            <a:extLst>
              <a:ext uri="{FF2B5EF4-FFF2-40B4-BE49-F238E27FC236}">
                <a16:creationId xmlns:a16="http://schemas.microsoft.com/office/drawing/2014/main" id="{2FB3DA92-C5E7-4B34-B78E-2195DB5CE1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403" y="2831532"/>
            <a:ext cx="3328704" cy="1652159"/>
          </a:xfrm>
          <a:prstGeom prst="rect">
            <a:avLst/>
          </a:prstGeom>
        </p:spPr>
      </p:pic>
      <p:pic>
        <p:nvPicPr>
          <p:cNvPr id="15" name="그림 16">
            <a:extLst>
              <a:ext uri="{FF2B5EF4-FFF2-40B4-BE49-F238E27FC236}">
                <a16:creationId xmlns:a16="http://schemas.microsoft.com/office/drawing/2014/main" id="{299F2C5B-99C0-4761-A498-482CAC7111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482" y="705122"/>
            <a:ext cx="2143125" cy="2143125"/>
          </a:xfrm>
          <a:prstGeom prst="rect">
            <a:avLst/>
          </a:prstGeom>
        </p:spPr>
      </p:pic>
      <p:pic>
        <p:nvPicPr>
          <p:cNvPr id="17" name="그림 18">
            <a:extLst>
              <a:ext uri="{FF2B5EF4-FFF2-40B4-BE49-F238E27FC236}">
                <a16:creationId xmlns:a16="http://schemas.microsoft.com/office/drawing/2014/main" id="{B7CA70F8-7303-428E-B33E-82FECA9F23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62" y="2912898"/>
            <a:ext cx="1311796" cy="1311796"/>
          </a:xfrm>
          <a:prstGeom prst="rect">
            <a:avLst/>
          </a:prstGeom>
        </p:spPr>
      </p:pic>
      <p:pic>
        <p:nvPicPr>
          <p:cNvPr id="19" name="그림 22">
            <a:extLst>
              <a:ext uri="{FF2B5EF4-FFF2-40B4-BE49-F238E27FC236}">
                <a16:creationId xmlns:a16="http://schemas.microsoft.com/office/drawing/2014/main" id="{BAAD9B06-5342-4370-8C36-91828831E1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50" y="1027702"/>
            <a:ext cx="2907854" cy="1453927"/>
          </a:xfrm>
          <a:prstGeom prst="rect">
            <a:avLst/>
          </a:prstGeom>
        </p:spPr>
      </p:pic>
      <p:pic>
        <p:nvPicPr>
          <p:cNvPr id="21" name="그림 2">
            <a:extLst>
              <a:ext uri="{FF2B5EF4-FFF2-40B4-BE49-F238E27FC236}">
                <a16:creationId xmlns:a16="http://schemas.microsoft.com/office/drawing/2014/main" id="{BC1C912D-D375-4B22-B59B-0A418A0928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67" y="1027702"/>
            <a:ext cx="2654940" cy="1262451"/>
          </a:xfrm>
          <a:prstGeom prst="rect">
            <a:avLst/>
          </a:prstGeom>
        </p:spPr>
      </p:pic>
      <p:pic>
        <p:nvPicPr>
          <p:cNvPr id="22" name="그림 24">
            <a:extLst>
              <a:ext uri="{FF2B5EF4-FFF2-40B4-BE49-F238E27FC236}">
                <a16:creationId xmlns:a16="http://schemas.microsoft.com/office/drawing/2014/main" id="{4A599FB4-EB0D-420D-9599-A139CE84AF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841" y="689925"/>
            <a:ext cx="1883500" cy="1883500"/>
          </a:xfrm>
          <a:prstGeom prst="rect">
            <a:avLst/>
          </a:prstGeom>
        </p:spPr>
      </p:pic>
      <p:pic>
        <p:nvPicPr>
          <p:cNvPr id="23" name="Picture 2" descr="깃허브 사용하기(중급자편). Git을 사용해서 클라우드를 쓰듯이 소스들을 업로드해서 저장하고 다른… | by 신동규 | Medium">
            <a:extLst>
              <a:ext uri="{FF2B5EF4-FFF2-40B4-BE49-F238E27FC236}">
                <a16:creationId xmlns:a16="http://schemas.microsoft.com/office/drawing/2014/main" id="{0C568EF2-A1B9-4BE2-9242-63AAB98AC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527" y="4729800"/>
            <a:ext cx="31718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아파치, 톰캣, 아파치톰캣의 차이 : 네이버 블로그">
            <a:extLst>
              <a:ext uri="{FF2B5EF4-FFF2-40B4-BE49-F238E27FC236}">
                <a16:creationId xmlns:a16="http://schemas.microsoft.com/office/drawing/2014/main" id="{94FC9844-15B6-4CDF-B47B-2AAAAE21C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03" y="4620930"/>
            <a:ext cx="2601229" cy="165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4966A7-05E4-4005-8829-F175F07B7A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724" y="4729800"/>
            <a:ext cx="1518465" cy="15184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B90B50D-F82B-4EEC-A0A5-D924A607A0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797" y="4729800"/>
            <a:ext cx="2511633" cy="12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834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8">
            <a:extLst>
              <a:ext uri="{FF2B5EF4-FFF2-40B4-BE49-F238E27FC236}">
                <a16:creationId xmlns:a16="http://schemas.microsoft.com/office/drawing/2014/main" id="{70BABECC-93FE-4953-8F29-415D5AC034E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E37068-7048-41ED-A949-318E5B3CE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303AD034-8CC9-4FED-9810-737D39C8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307438" cy="1027702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ea typeface="맑은 고딕"/>
              </a:rPr>
              <a:t>사용 </a:t>
            </a:r>
            <a:r>
              <a:rPr lang="en-US" altLang="ko-KR" sz="4000" dirty="0">
                <a:ea typeface="맑은 고딕"/>
              </a:rPr>
              <a:t>API</a:t>
            </a:r>
          </a:p>
        </p:txBody>
      </p:sp>
      <p:pic>
        <p:nvPicPr>
          <p:cNvPr id="5" name="그림 9">
            <a:extLst>
              <a:ext uri="{FF2B5EF4-FFF2-40B4-BE49-F238E27FC236}">
                <a16:creationId xmlns:a16="http://schemas.microsoft.com/office/drawing/2014/main" id="{E21C6B11-8087-4E69-B7A9-33103461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263" y="1789543"/>
            <a:ext cx="2952750" cy="1552575"/>
          </a:xfrm>
          <a:prstGeom prst="rect">
            <a:avLst/>
          </a:prstGeom>
        </p:spPr>
      </p:pic>
      <p:pic>
        <p:nvPicPr>
          <p:cNvPr id="6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41EAEF1-8EB3-41B5-B1DB-5F1518499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6" y="2227693"/>
            <a:ext cx="2543175" cy="676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A4984-AB06-4E62-877B-4486D8A96E23}"/>
              </a:ext>
            </a:extLst>
          </p:cNvPr>
          <p:cNvSpPr txBox="1"/>
          <p:nvPr/>
        </p:nvSpPr>
        <p:spPr>
          <a:xfrm>
            <a:off x="874448" y="3491254"/>
            <a:ext cx="3078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KOPIS</a:t>
            </a:r>
            <a:r>
              <a:rPr lang="ko-KR" altLang="en-US" b="1" dirty="0"/>
              <a:t> 공연 정보 </a:t>
            </a:r>
            <a:r>
              <a:rPr lang="en-US" altLang="ko-KR" b="1" dirty="0"/>
              <a:t>API</a:t>
            </a:r>
          </a:p>
          <a:p>
            <a:endParaRPr lang="en-US" altLang="ko-KR" dirty="0"/>
          </a:p>
          <a:p>
            <a:r>
              <a:rPr lang="en-US" altLang="ko-KR" sz="1600" dirty="0"/>
              <a:t>-</a:t>
            </a:r>
            <a:r>
              <a:rPr lang="ko-KR" altLang="en-US" dirty="0"/>
              <a:t>공연 리스트 </a:t>
            </a:r>
            <a:r>
              <a:rPr lang="en-US" altLang="ko-KR" dirty="0"/>
              <a:t>/ </a:t>
            </a:r>
            <a:r>
              <a:rPr lang="ko-KR" altLang="en-US" dirty="0"/>
              <a:t>검색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공연 상세조회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박스 오피스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공연장 위치 정보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410FE-AC80-4199-B9FE-1233A54DB323}"/>
              </a:ext>
            </a:extLst>
          </p:cNvPr>
          <p:cNvSpPr txBox="1"/>
          <p:nvPr/>
        </p:nvSpPr>
        <p:spPr>
          <a:xfrm>
            <a:off x="3496125" y="3491254"/>
            <a:ext cx="24831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아임포트</a:t>
            </a:r>
            <a:r>
              <a:rPr lang="ko-KR" altLang="en-US" b="1" dirty="0"/>
              <a:t> 결제 </a:t>
            </a:r>
            <a:r>
              <a:rPr lang="en-US" altLang="ko-KR" b="1" dirty="0"/>
              <a:t>API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공연 예매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예매 내역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CF7988-179D-4FA7-913A-9AD6FA4C01E4}"/>
              </a:ext>
            </a:extLst>
          </p:cNvPr>
          <p:cNvSpPr txBox="1"/>
          <p:nvPr/>
        </p:nvSpPr>
        <p:spPr>
          <a:xfrm>
            <a:off x="5862382" y="3491254"/>
            <a:ext cx="27230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카카오 지도 </a:t>
            </a:r>
            <a:r>
              <a:rPr lang="en-US" altLang="ko-KR" b="1" dirty="0"/>
              <a:t>API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공연장 지도 위치 표시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Picture 2" descr="셈틀누리 :: 다음 우편번호 찾기 API">
            <a:extLst>
              <a:ext uri="{FF2B5EF4-FFF2-40B4-BE49-F238E27FC236}">
                <a16:creationId xmlns:a16="http://schemas.microsoft.com/office/drawing/2014/main" id="{5E4A9165-508B-416A-87A8-EB7984C9A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029" y="1640408"/>
            <a:ext cx="1910102" cy="16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2">
            <a:extLst>
              <a:ext uri="{FF2B5EF4-FFF2-40B4-BE49-F238E27FC236}">
                <a16:creationId xmlns:a16="http://schemas.microsoft.com/office/drawing/2014/main" id="{59E2E69A-149E-41DF-9B2D-981A99DEC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13" y="1816049"/>
            <a:ext cx="2543175" cy="13247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EABBD4-E4F6-4E17-800A-BE6FE7C2FFE8}"/>
              </a:ext>
            </a:extLst>
          </p:cNvPr>
          <p:cNvSpPr txBox="1"/>
          <p:nvPr/>
        </p:nvSpPr>
        <p:spPr>
          <a:xfrm>
            <a:off x="8836146" y="3491254"/>
            <a:ext cx="27230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다음 우편번호 </a:t>
            </a:r>
            <a:r>
              <a:rPr lang="en-US" altLang="ko-KR" b="1" dirty="0"/>
              <a:t>API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회원가입 주소입력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01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360BBD70-4B87-490B-B1F1-33F63EAFE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318854"/>
              </p:ext>
            </p:extLst>
          </p:nvPr>
        </p:nvGraphicFramePr>
        <p:xfrm>
          <a:off x="138545" y="116377"/>
          <a:ext cx="11942620" cy="6625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154">
                  <a:extLst>
                    <a:ext uri="{9D8B030D-6E8A-4147-A177-3AD203B41FA5}">
                      <a16:colId xmlns:a16="http://schemas.microsoft.com/office/drawing/2014/main" val="2201136385"/>
                    </a:ext>
                  </a:extLst>
                </a:gridCol>
                <a:gridCol w="1415192">
                  <a:extLst>
                    <a:ext uri="{9D8B030D-6E8A-4147-A177-3AD203B41FA5}">
                      <a16:colId xmlns:a16="http://schemas.microsoft.com/office/drawing/2014/main" val="2366723649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2306334317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3307871808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2857784000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2953238044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1568468090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664410665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3002892815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412414816"/>
                    </a:ext>
                  </a:extLst>
                </a:gridCol>
                <a:gridCol w="1021586">
                  <a:extLst>
                    <a:ext uri="{9D8B030D-6E8A-4147-A177-3AD203B41FA5}">
                      <a16:colId xmlns:a16="http://schemas.microsoft.com/office/drawing/2014/main" val="2661250625"/>
                    </a:ext>
                  </a:extLst>
                </a:gridCol>
              </a:tblGrid>
              <a:tr h="68881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담당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넷째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첫째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둘째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셋째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넷째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6</a:t>
                      </a:r>
                      <a:r>
                        <a:rPr lang="ko-KR" altLang="en-US" sz="18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sz="18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05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05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다섯째 주</a:t>
                      </a:r>
                      <a:endParaRPr lang="en-US" sz="105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첫째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둘째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9</a:t>
                      </a:r>
                      <a:r>
                        <a:rPr lang="ko-KR" altLang="en-US" sz="18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</a:t>
                      </a:r>
                      <a:endParaRPr lang="en-US" altLang="ko-KR" sz="18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월 셋째 주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385991"/>
                  </a:ext>
                </a:extLst>
              </a:tr>
              <a:tr h="51403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주제선정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전체</a:t>
                      </a:r>
                      <a:endParaRPr lang="en-US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468545"/>
                  </a:ext>
                </a:extLst>
              </a:tr>
              <a:tr h="5950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사용자 인터뷰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황의정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김민규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400070"/>
                  </a:ext>
                </a:extLst>
              </a:tr>
              <a:tr h="5950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유사 서비스 분석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이지연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김정은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781901"/>
                  </a:ext>
                </a:extLst>
              </a:tr>
              <a:tr h="5950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기획의도 </a:t>
                      </a:r>
                      <a:r>
                        <a:rPr lang="en-US" altLang="ko-K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/</a:t>
                      </a: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PPT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손진주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박상철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168438"/>
                  </a:ext>
                </a:extLst>
              </a:tr>
              <a:tr h="51403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기능 정의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전체</a:t>
                      </a:r>
                      <a:endParaRPr lang="en-US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771835"/>
                  </a:ext>
                </a:extLst>
              </a:tr>
              <a:tr h="5383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화면 설계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황의정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손진주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박상철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769357"/>
                  </a:ext>
                </a:extLst>
              </a:tr>
              <a:tr h="5204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사이트맵 </a:t>
                      </a:r>
                      <a:r>
                        <a:rPr lang="en-US" altLang="ko-K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/</a:t>
                      </a:r>
                    </a:p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유스케이스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이지연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김정은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김민규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546321"/>
                  </a:ext>
                </a:extLst>
              </a:tr>
              <a:tr h="5140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DB </a:t>
                      </a:r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설계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황의정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박상철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김정은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7794"/>
                  </a:ext>
                </a:extLst>
              </a:tr>
              <a:tr h="51403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클래스 설계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이지연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손진주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김민규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286687"/>
                  </a:ext>
                </a:extLst>
              </a:tr>
              <a:tr h="514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기능구현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전체</a:t>
                      </a:r>
                      <a:endParaRPr lang="en-US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03470"/>
                  </a:ext>
                </a:extLst>
              </a:tr>
              <a:tr h="5140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QA / </a:t>
                      </a:r>
                      <a:r>
                        <a:rPr lang="ko-KR" alt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보완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전체</a:t>
                      </a:r>
                      <a:endParaRPr lang="en-US" sz="1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887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3382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DEBF6DC-89F8-41BD-A338-74B038200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5133" y="1392560"/>
            <a:ext cx="1904301" cy="1236546"/>
          </a:xfrm>
        </p:spPr>
        <p:txBody>
          <a:bodyPr>
            <a:noAutofit/>
          </a:bodyPr>
          <a:lstStyle/>
          <a:p>
            <a:r>
              <a:rPr lang="en-US" altLang="ko-KR" sz="9600" b="1" dirty="0"/>
              <a:t>03</a:t>
            </a:r>
            <a:endParaRPr lang="ko-KR" altLang="en-US" sz="9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163BFC-B420-4AC2-9029-9788324E7C6E}"/>
              </a:ext>
            </a:extLst>
          </p:cNvPr>
          <p:cNvSpPr txBox="1"/>
          <p:nvPr/>
        </p:nvSpPr>
        <p:spPr>
          <a:xfrm>
            <a:off x="7238089" y="2741582"/>
            <a:ext cx="301061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b="1" dirty="0">
                <a:ea typeface="맑은 고딕"/>
              </a:rPr>
              <a:t>기획 의도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BC248-6446-4DEC-90D6-09D345F97C26}"/>
              </a:ext>
            </a:extLst>
          </p:cNvPr>
          <p:cNvSpPr txBox="1"/>
          <p:nvPr/>
        </p:nvSpPr>
        <p:spPr>
          <a:xfrm>
            <a:off x="6910864" y="3614555"/>
            <a:ext cx="384215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ea typeface="맑은 고딕"/>
              </a:rPr>
              <a:t>공연, 전시 예약 그리고</a:t>
            </a:r>
          </a:p>
          <a:p>
            <a:r>
              <a:rPr lang="ko-KR" altLang="en-US" sz="2800" dirty="0">
                <a:ea typeface="맑은 고딕"/>
              </a:rPr>
              <a:t>함께 갈 친구 매칭</a:t>
            </a:r>
          </a:p>
        </p:txBody>
      </p:sp>
      <p:sp>
        <p:nvSpPr>
          <p:cNvPr id="8" name="object 68">
            <a:extLst>
              <a:ext uri="{FF2B5EF4-FFF2-40B4-BE49-F238E27FC236}">
                <a16:creationId xmlns:a16="http://schemas.microsoft.com/office/drawing/2014/main" id="{72AA1DC7-1C87-40E6-92EC-44E5FFA081DC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ardrop 14">
            <a:extLst>
              <a:ext uri="{FF2B5EF4-FFF2-40B4-BE49-F238E27FC236}">
                <a16:creationId xmlns:a16="http://schemas.microsoft.com/office/drawing/2014/main" id="{4B75DFB7-738A-4E7E-91CB-12494F8567BE}"/>
              </a:ext>
            </a:extLst>
          </p:cNvPr>
          <p:cNvSpPr/>
          <p:nvPr/>
        </p:nvSpPr>
        <p:spPr>
          <a:xfrm rot="16200000">
            <a:off x="316089" y="292806"/>
            <a:ext cx="5588969" cy="5588969"/>
          </a:xfrm>
          <a:prstGeom prst="teardrop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810A3DB4-2B78-4740-9A88-D736F1349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63" y="1066800"/>
            <a:ext cx="3597275" cy="3597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55D48D-099F-4829-90C5-30E868464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6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68">
            <a:extLst>
              <a:ext uri="{FF2B5EF4-FFF2-40B4-BE49-F238E27FC236}">
                <a16:creationId xmlns:a16="http://schemas.microsoft.com/office/drawing/2014/main" id="{F8D05999-852E-412D-BB98-19FBC4643311}"/>
              </a:ext>
            </a:extLst>
          </p:cNvPr>
          <p:cNvSpPr/>
          <p:nvPr/>
        </p:nvSpPr>
        <p:spPr>
          <a:xfrm>
            <a:off x="11761365" y="0"/>
            <a:ext cx="430635" cy="6858000"/>
          </a:xfrm>
          <a:custGeom>
            <a:avLst/>
            <a:gdLst/>
            <a:ahLst/>
            <a:cxnLst/>
            <a:rect l="l" t="t" r="r" b="b"/>
            <a:pathLst>
              <a:path w="247015" h="9144000">
                <a:moveTo>
                  <a:pt x="246760" y="9143974"/>
                </a:moveTo>
                <a:lnTo>
                  <a:pt x="0" y="9143974"/>
                </a:lnTo>
                <a:lnTo>
                  <a:pt x="0" y="0"/>
                </a:lnTo>
                <a:lnTo>
                  <a:pt x="246760" y="0"/>
                </a:lnTo>
                <a:lnTo>
                  <a:pt x="246760" y="914397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차트 9">
            <a:extLst>
              <a:ext uri="{FF2B5EF4-FFF2-40B4-BE49-F238E27FC236}">
                <a16:creationId xmlns:a16="http://schemas.microsoft.com/office/drawing/2014/main" id="{E49394D7-A440-480B-A214-097044177688}"/>
              </a:ext>
            </a:extLst>
          </p:cNvPr>
          <p:cNvGraphicFramePr/>
          <p:nvPr/>
        </p:nvGraphicFramePr>
        <p:xfrm>
          <a:off x="136729" y="905020"/>
          <a:ext cx="3679072" cy="3116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4F14A6B-A519-40E9-9507-7538B4619517}"/>
              </a:ext>
            </a:extLst>
          </p:cNvPr>
          <p:cNvSpPr txBox="1"/>
          <p:nvPr/>
        </p:nvSpPr>
        <p:spPr>
          <a:xfrm>
            <a:off x="5407216" y="714109"/>
            <a:ext cx="422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</a:t>
            </a:r>
            <a:r>
              <a:rPr lang="ko-KR" altLang="en-US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문화공연 티켓예매 서비스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AB0FC7-F19D-4674-BA89-1814FAA22647}"/>
              </a:ext>
            </a:extLst>
          </p:cNvPr>
          <p:cNvSpPr txBox="1"/>
          <p:nvPr/>
        </p:nvSpPr>
        <p:spPr>
          <a:xfrm>
            <a:off x="5548203" y="4533333"/>
            <a:ext cx="494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나홀로 관람객들을 위한 친구 매칭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9C6D5-AFEF-47AA-AB79-F43D45AF2047}"/>
              </a:ext>
            </a:extLst>
          </p:cNvPr>
          <p:cNvSpPr txBox="1"/>
          <p:nvPr/>
        </p:nvSpPr>
        <p:spPr>
          <a:xfrm>
            <a:off x="5548203" y="4932465"/>
            <a:ext cx="5740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늘어나는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인 관람객들을 위하여 함께 관람할 친구를 매칭하는 서비스를 제공합니다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18" name="그림 2">
            <a:extLst>
              <a:ext uri="{FF2B5EF4-FFF2-40B4-BE49-F238E27FC236}">
                <a16:creationId xmlns:a16="http://schemas.microsoft.com/office/drawing/2014/main" id="{22B32A5D-EE78-4EAE-887D-EAEF6AFA6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2" y="608661"/>
            <a:ext cx="1010148" cy="1010148"/>
          </a:xfrm>
          <a:prstGeom prst="rect">
            <a:avLst/>
          </a:prstGeom>
        </p:spPr>
      </p:pic>
      <p:pic>
        <p:nvPicPr>
          <p:cNvPr id="19" name="그림 5">
            <a:extLst>
              <a:ext uri="{FF2B5EF4-FFF2-40B4-BE49-F238E27FC236}">
                <a16:creationId xmlns:a16="http://schemas.microsoft.com/office/drawing/2014/main" id="{E75DBF18-E05E-4688-A5AB-9A4B925FA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766" y="4139573"/>
            <a:ext cx="1318899" cy="12577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190730-ACF0-4624-B03B-F64B5C84CB0F}"/>
              </a:ext>
            </a:extLst>
          </p:cNvPr>
          <p:cNvSpPr txBox="1"/>
          <p:nvPr/>
        </p:nvSpPr>
        <p:spPr>
          <a:xfrm>
            <a:off x="5495037" y="1169780"/>
            <a:ext cx="5297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cs typeface="Hack" panose="020B0609030202020204" pitchFamily="49" charset="0"/>
              </a:rPr>
              <a:t>다양한 예매채널을 운영하며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, </a:t>
            </a:r>
            <a:r>
              <a:rPr lang="ko-KR" altLang="en-US" dirty="0">
                <a:latin typeface="+mn-ea"/>
                <a:cs typeface="Hack" panose="020B0609030202020204" pitchFamily="49" charset="0"/>
              </a:rPr>
              <a:t>대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/</a:t>
            </a:r>
            <a:r>
              <a:rPr lang="ko-KR" altLang="en-US" dirty="0">
                <a:latin typeface="+mn-ea"/>
                <a:cs typeface="Hack" panose="020B0609030202020204" pitchFamily="49" charset="0"/>
              </a:rPr>
              <a:t>소규모 뮤지컬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, </a:t>
            </a:r>
            <a:r>
              <a:rPr lang="ko-KR" altLang="en-US" dirty="0">
                <a:latin typeface="+mn-ea"/>
                <a:cs typeface="Hack" panose="020B0609030202020204" pitchFamily="49" charset="0"/>
              </a:rPr>
              <a:t>연극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, </a:t>
            </a:r>
            <a:r>
              <a:rPr lang="ko-KR" altLang="en-US" dirty="0">
                <a:latin typeface="+mn-ea"/>
                <a:cs typeface="Hack" panose="020B0609030202020204" pitchFamily="49" charset="0"/>
              </a:rPr>
              <a:t>클래식 티켓 예매 서비스를 제공합니다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.</a:t>
            </a:r>
            <a:endParaRPr lang="ko-KR" altLang="en-US" dirty="0">
              <a:latin typeface="+mn-ea"/>
              <a:cs typeface="Hack" panose="020B0609030202020204" pitchFamily="49" charset="0"/>
            </a:endParaRPr>
          </a:p>
        </p:txBody>
      </p:sp>
      <p:pic>
        <p:nvPicPr>
          <p:cNvPr id="21" name="그림 10">
            <a:extLst>
              <a:ext uri="{FF2B5EF4-FFF2-40B4-BE49-F238E27FC236}">
                <a16:creationId xmlns:a16="http://schemas.microsoft.com/office/drawing/2014/main" id="{F6B2D302-F6D1-486B-8B60-0CD96B231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455" y="2186977"/>
            <a:ext cx="1257761" cy="12577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5516B1-CC90-403B-A998-AFA50253A265}"/>
              </a:ext>
            </a:extLst>
          </p:cNvPr>
          <p:cNvSpPr txBox="1"/>
          <p:nvPr/>
        </p:nvSpPr>
        <p:spPr>
          <a:xfrm>
            <a:off x="5429017" y="2426841"/>
            <a:ext cx="422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</a:t>
            </a:r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 관람객의 증가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D78ADA-8689-4CF4-B8ED-3C9EBAEFF2F8}"/>
              </a:ext>
            </a:extLst>
          </p:cNvPr>
          <p:cNvSpPr txBox="1"/>
          <p:nvPr/>
        </p:nvSpPr>
        <p:spPr>
          <a:xfrm>
            <a:off x="5511663" y="2856634"/>
            <a:ext cx="6247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cs typeface="Hack" panose="020B0609030202020204" pitchFamily="49" charset="0"/>
              </a:rPr>
              <a:t>유튜브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, </a:t>
            </a:r>
            <a:r>
              <a:rPr lang="ko-KR" altLang="en-US" dirty="0">
                <a:latin typeface="+mn-ea"/>
                <a:cs typeface="Hack" panose="020B0609030202020204" pitchFamily="49" charset="0"/>
              </a:rPr>
              <a:t>넷플릭스 등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 </a:t>
            </a:r>
            <a:r>
              <a:rPr lang="ko-KR" altLang="en-US" dirty="0">
                <a:latin typeface="+mn-ea"/>
                <a:cs typeface="Hack" panose="020B0609030202020204" pitchFamily="49" charset="0"/>
              </a:rPr>
              <a:t>스트리밍 서비스의 등장으로 저렴한 대체제가 늘어남에 따라 홀로 문화생활을 즐기는 </a:t>
            </a:r>
            <a:r>
              <a:rPr lang="en-US" altLang="ko-KR" b="1" dirty="0">
                <a:latin typeface="+mn-ea"/>
                <a:cs typeface="Hack" panose="020B0609030202020204" pitchFamily="49" charset="0"/>
              </a:rPr>
              <a:t>‘</a:t>
            </a:r>
            <a:r>
              <a:rPr lang="ko-KR" altLang="en-US" b="1" dirty="0">
                <a:latin typeface="+mn-ea"/>
                <a:cs typeface="Hack" panose="020B0609030202020204" pitchFamily="49" charset="0"/>
              </a:rPr>
              <a:t>나홀로</a:t>
            </a:r>
            <a:r>
              <a:rPr lang="en-US" altLang="ko-KR" b="1" dirty="0">
                <a:latin typeface="+mn-ea"/>
                <a:cs typeface="Hack" panose="020B0609030202020204" pitchFamily="49" charset="0"/>
              </a:rPr>
              <a:t>’</a:t>
            </a:r>
            <a:r>
              <a:rPr lang="ko-KR" altLang="en-US" b="1" dirty="0">
                <a:latin typeface="+mn-ea"/>
                <a:cs typeface="Hack" panose="020B0609030202020204" pitchFamily="49" charset="0"/>
              </a:rPr>
              <a:t> </a:t>
            </a:r>
            <a:r>
              <a:rPr lang="ko-KR" altLang="en-US" dirty="0">
                <a:latin typeface="+mn-ea"/>
                <a:cs typeface="Hack" panose="020B0609030202020204" pitchFamily="49" charset="0"/>
              </a:rPr>
              <a:t>관람객들의 비중이 높아지고 있습니다</a:t>
            </a:r>
            <a:r>
              <a:rPr lang="en-US" altLang="ko-KR" dirty="0">
                <a:latin typeface="+mn-ea"/>
                <a:cs typeface="Hack" panose="020B0609030202020204" pitchFamily="49" charset="0"/>
              </a:rPr>
              <a:t>.</a:t>
            </a:r>
            <a:endParaRPr lang="ko-KR" altLang="en-US" dirty="0">
              <a:latin typeface="+mn-ea"/>
              <a:cs typeface="Hack" panose="020B0609030202020204" pitchFamily="49" charset="0"/>
            </a:endParaRPr>
          </a:p>
        </p:txBody>
      </p:sp>
      <p:graphicFrame>
        <p:nvGraphicFramePr>
          <p:cNvPr id="24" name="표 12">
            <a:extLst>
              <a:ext uri="{FF2B5EF4-FFF2-40B4-BE49-F238E27FC236}">
                <a16:creationId xmlns:a16="http://schemas.microsoft.com/office/drawing/2014/main" id="{08F3F601-E4DC-4164-BF5A-D629FE5CE571}"/>
              </a:ext>
            </a:extLst>
          </p:cNvPr>
          <p:cNvGraphicFramePr>
            <a:graphicFrameLocks noGrp="1"/>
          </p:cNvGraphicFramePr>
          <p:nvPr/>
        </p:nvGraphicFramePr>
        <p:xfrm>
          <a:off x="327363" y="4510210"/>
          <a:ext cx="3297804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1746318515"/>
                    </a:ext>
                  </a:extLst>
                </a:gridCol>
                <a:gridCol w="1787774">
                  <a:extLst>
                    <a:ext uri="{9D8B030D-6E8A-4147-A177-3AD203B41FA5}">
                      <a16:colId xmlns:a16="http://schemas.microsoft.com/office/drawing/2014/main" val="918626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유튜브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넷플릭스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180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20</a:t>
                      </a:r>
                      <a:r>
                        <a:rPr lang="ko-KR" altLang="en-US" sz="1400" dirty="0"/>
                        <a:t>억 명 이상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억 </a:t>
                      </a:r>
                      <a:r>
                        <a:rPr lang="en-US" altLang="ko-KR" sz="1400" dirty="0"/>
                        <a:t>270</a:t>
                      </a:r>
                      <a:r>
                        <a:rPr lang="ko-KR" altLang="en-US" sz="1400" dirty="0"/>
                        <a:t>만명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한국 </a:t>
                      </a:r>
                      <a:r>
                        <a:rPr lang="en-US" altLang="ko-KR" sz="1400" dirty="0"/>
                        <a:t>: 380</a:t>
                      </a:r>
                      <a:r>
                        <a:rPr lang="ko-KR" altLang="en-US" sz="1400" dirty="0"/>
                        <a:t>만명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453265"/>
                  </a:ext>
                </a:extLst>
              </a:tr>
            </a:tbl>
          </a:graphicData>
        </a:graphic>
      </p:graphicFrame>
      <p:pic>
        <p:nvPicPr>
          <p:cNvPr id="25" name="그림 22">
            <a:extLst>
              <a:ext uri="{FF2B5EF4-FFF2-40B4-BE49-F238E27FC236}">
                <a16:creationId xmlns:a16="http://schemas.microsoft.com/office/drawing/2014/main" id="{2CD8A8F9-BE9A-422C-9148-FDD629ACE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55" y="4635119"/>
            <a:ext cx="159452" cy="159452"/>
          </a:xfrm>
          <a:prstGeom prst="rect">
            <a:avLst/>
          </a:prstGeom>
        </p:spPr>
      </p:pic>
      <p:pic>
        <p:nvPicPr>
          <p:cNvPr id="14" name="그림 24">
            <a:extLst>
              <a:ext uri="{FF2B5EF4-FFF2-40B4-BE49-F238E27FC236}">
                <a16:creationId xmlns:a16="http://schemas.microsoft.com/office/drawing/2014/main" id="{B32166FE-2A22-4C7F-ABC2-6C863EF9B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959" y="4635119"/>
            <a:ext cx="381493" cy="1594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53C2A24-9249-4C7F-8835-421785271D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11" y="6392752"/>
            <a:ext cx="1250212" cy="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9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2422</Words>
  <Application>Microsoft Office PowerPoint</Application>
  <PresentationFormat>Widescreen</PresentationFormat>
  <Paragraphs>555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Adobe 고딕 Std B</vt:lpstr>
      <vt:lpstr>D2Coding</vt:lpstr>
      <vt:lpstr>KT&amp;G 상상제목 B</vt:lpstr>
      <vt:lpstr>맑은 고딕</vt:lpstr>
      <vt:lpstr>맑은 고딕</vt:lpstr>
      <vt:lpstr>notokr-medium</vt:lpstr>
      <vt:lpstr>나눔고딕 ExtraBold</vt:lpstr>
      <vt:lpstr>Arial</vt:lpstr>
      <vt:lpstr>Calibri</vt:lpstr>
      <vt:lpstr>Office 테마</vt:lpstr>
      <vt:lpstr>컬쳐메이트</vt:lpstr>
      <vt:lpstr>목차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개발환경</vt:lpstr>
      <vt:lpstr>사용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컬쳐메이트(가제)</dc:title>
  <dc:creator>user</dc:creator>
  <cp:lastModifiedBy>Sangchul Park</cp:lastModifiedBy>
  <cp:revision>483</cp:revision>
  <dcterms:created xsi:type="dcterms:W3CDTF">2021-02-25T11:23:47Z</dcterms:created>
  <dcterms:modified xsi:type="dcterms:W3CDTF">2021-04-26T05:05:26Z</dcterms:modified>
</cp:coreProperties>
</file>